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63" r:id="rId2"/>
    <p:sldId id="324" r:id="rId3"/>
    <p:sldId id="264" r:id="rId4"/>
    <p:sldId id="325" r:id="rId5"/>
    <p:sldId id="326" r:id="rId6"/>
    <p:sldId id="273" r:id="rId7"/>
    <p:sldId id="287" r:id="rId8"/>
    <p:sldId id="288" r:id="rId9"/>
    <p:sldId id="279" r:id="rId10"/>
    <p:sldId id="319" r:id="rId11"/>
    <p:sldId id="329" r:id="rId12"/>
    <p:sldId id="320" r:id="rId13"/>
    <p:sldId id="280" r:id="rId14"/>
    <p:sldId id="292" r:id="rId15"/>
    <p:sldId id="321" r:id="rId16"/>
    <p:sldId id="277" r:id="rId17"/>
    <p:sldId id="322" r:id="rId18"/>
    <p:sldId id="281" r:id="rId19"/>
    <p:sldId id="283" r:id="rId20"/>
    <p:sldId id="284" r:id="rId21"/>
    <p:sldId id="323" r:id="rId22"/>
    <p:sldId id="294" r:id="rId23"/>
    <p:sldId id="295" r:id="rId24"/>
    <p:sldId id="328" r:id="rId25"/>
    <p:sldId id="330" r:id="rId26"/>
    <p:sldId id="305" r:id="rId27"/>
    <p:sldId id="296" r:id="rId28"/>
    <p:sldId id="332" r:id="rId29"/>
    <p:sldId id="333" r:id="rId30"/>
    <p:sldId id="331" r:id="rId31"/>
    <p:sldId id="344" r:id="rId32"/>
    <p:sldId id="346" r:id="rId33"/>
    <p:sldId id="345" r:id="rId34"/>
    <p:sldId id="302" r:id="rId35"/>
    <p:sldId id="306" r:id="rId36"/>
    <p:sldId id="307" r:id="rId37"/>
    <p:sldId id="308" r:id="rId38"/>
    <p:sldId id="347" r:id="rId39"/>
    <p:sldId id="309" r:id="rId40"/>
    <p:sldId id="303" r:id="rId41"/>
    <p:sldId id="348" r:id="rId42"/>
    <p:sldId id="349" r:id="rId43"/>
    <p:sldId id="350" r:id="rId44"/>
    <p:sldId id="354" r:id="rId45"/>
    <p:sldId id="351" r:id="rId46"/>
    <p:sldId id="297" r:id="rId47"/>
    <p:sldId id="352" r:id="rId48"/>
    <p:sldId id="353" r:id="rId49"/>
    <p:sldId id="314" r:id="rId50"/>
    <p:sldId id="315" r:id="rId51"/>
    <p:sldId id="318" r:id="rId52"/>
    <p:sldId id="313" r:id="rId53"/>
    <p:sldId id="268" r:id="rId54"/>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8FC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2" autoAdjust="0"/>
    <p:restoredTop sz="63581" autoAdjust="0"/>
  </p:normalViewPr>
  <p:slideViewPr>
    <p:cSldViewPr snapToGrid="0" snapToObjects="1">
      <p:cViewPr varScale="1">
        <p:scale>
          <a:sx n="54" d="100"/>
          <a:sy n="54" d="100"/>
        </p:scale>
        <p:origin x="-2584" y="-96"/>
      </p:cViewPr>
      <p:guideLst>
        <p:guide orient="horz" pos="2160"/>
        <p:guide pos="2880"/>
      </p:guideLst>
    </p:cSldViewPr>
  </p:slideViewPr>
  <p:outlineViewPr>
    <p:cViewPr>
      <p:scale>
        <a:sx n="33" d="100"/>
        <a:sy n="33" d="100"/>
      </p:scale>
      <p:origin x="0" y="194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A40F91-AE4C-440D-B83B-B4433217F6D1}" type="doc">
      <dgm:prSet loTypeId="urn:microsoft.com/office/officeart/2005/8/layout/lProcess3" loCatId="process" qsTypeId="urn:microsoft.com/office/officeart/2005/8/quickstyle/3d1" qsCatId="3D" csTypeId="urn:microsoft.com/office/officeart/2005/8/colors/accent3_2" csCatId="accent3" phldr="1"/>
      <dgm:spPr/>
      <dgm:t>
        <a:bodyPr/>
        <a:lstStyle/>
        <a:p>
          <a:endParaRPr lang="zh-CN" altLang="en-US"/>
        </a:p>
      </dgm:t>
    </dgm:pt>
    <dgm:pt modelId="{EBEE3234-98F7-4EF1-A0AE-289F4D257E44}">
      <dgm:prSet phldrT="[文本]"/>
      <dgm:spPr/>
      <dgm:t>
        <a:bodyPr/>
        <a:lstStyle/>
        <a:p>
          <a:r>
            <a:rPr lang="en-US" altLang="zh-CN" dirty="0" smtClean="0"/>
            <a:t>OOP</a:t>
          </a:r>
          <a:endParaRPr lang="zh-CN" altLang="en-US" dirty="0"/>
        </a:p>
      </dgm:t>
    </dgm:pt>
    <dgm:pt modelId="{20EDBDD1-C238-4321-8FB8-FD3F176B3534}" type="parTrans" cxnId="{37F5C48D-3CFD-4C18-886D-A4207ADCC1DC}">
      <dgm:prSet/>
      <dgm:spPr/>
      <dgm:t>
        <a:bodyPr/>
        <a:lstStyle/>
        <a:p>
          <a:endParaRPr lang="zh-CN" altLang="en-US"/>
        </a:p>
      </dgm:t>
    </dgm:pt>
    <dgm:pt modelId="{2E9D7739-5DE0-4FE2-93A3-33FF1511DE35}" type="sibTrans" cxnId="{37F5C48D-3CFD-4C18-886D-A4207ADCC1DC}">
      <dgm:prSet/>
      <dgm:spPr/>
      <dgm:t>
        <a:bodyPr/>
        <a:lstStyle/>
        <a:p>
          <a:endParaRPr lang="zh-CN" altLang="en-US"/>
        </a:p>
      </dgm:t>
    </dgm:pt>
    <dgm:pt modelId="{DDE8FA04-2FA3-4CF3-8D42-862B04F990D0}">
      <dgm:prSet phldrT="[文本]"/>
      <dgm:spPr/>
      <dgm:t>
        <a:bodyPr/>
        <a:lstStyle/>
        <a:p>
          <a:r>
            <a:rPr lang="zh-CN" altLang="en-US" dirty="0" smtClean="0"/>
            <a:t>面向对象特性</a:t>
          </a:r>
          <a:endParaRPr lang="zh-CN" altLang="en-US" dirty="0"/>
        </a:p>
      </dgm:t>
    </dgm:pt>
    <dgm:pt modelId="{D8B4926B-89F0-4C22-96F6-1073A5B93F5B}" type="parTrans" cxnId="{F300E503-6BD9-4F5C-9EA0-59CEB14846F8}">
      <dgm:prSet/>
      <dgm:spPr/>
      <dgm:t>
        <a:bodyPr/>
        <a:lstStyle/>
        <a:p>
          <a:endParaRPr lang="zh-CN" altLang="en-US"/>
        </a:p>
      </dgm:t>
    </dgm:pt>
    <dgm:pt modelId="{A418FA6A-BB6E-441B-A901-2A983DBC3AB7}" type="sibTrans" cxnId="{F300E503-6BD9-4F5C-9EA0-59CEB14846F8}">
      <dgm:prSet/>
      <dgm:spPr/>
      <dgm:t>
        <a:bodyPr/>
        <a:lstStyle/>
        <a:p>
          <a:endParaRPr lang="zh-CN" altLang="en-US"/>
        </a:p>
      </dgm:t>
    </dgm:pt>
    <dgm:pt modelId="{8EAEA23F-33C6-43E2-9F05-E03A5513C202}">
      <dgm:prSet phldrT="[文本]"/>
      <dgm:spPr/>
      <dgm:t>
        <a:bodyPr/>
        <a:lstStyle/>
        <a:p>
          <a:r>
            <a:rPr lang="en-US" altLang="zh-CN" dirty="0" smtClean="0"/>
            <a:t>Modules</a:t>
          </a:r>
          <a:endParaRPr lang="zh-CN" altLang="en-US" dirty="0"/>
        </a:p>
      </dgm:t>
    </dgm:pt>
    <dgm:pt modelId="{5DB6B6E3-BA62-4EC4-8BCD-CCAE4DC34363}" type="parTrans" cxnId="{417DC2CA-7E40-4585-BF36-D4EBD2891CCD}">
      <dgm:prSet/>
      <dgm:spPr/>
      <dgm:t>
        <a:bodyPr/>
        <a:lstStyle/>
        <a:p>
          <a:endParaRPr lang="zh-CN" altLang="en-US"/>
        </a:p>
      </dgm:t>
    </dgm:pt>
    <dgm:pt modelId="{027B2E29-F68A-4433-8546-55B9B923280F}" type="sibTrans" cxnId="{417DC2CA-7E40-4585-BF36-D4EBD2891CCD}">
      <dgm:prSet/>
      <dgm:spPr/>
      <dgm:t>
        <a:bodyPr/>
        <a:lstStyle/>
        <a:p>
          <a:endParaRPr lang="zh-CN" altLang="en-US"/>
        </a:p>
      </dgm:t>
    </dgm:pt>
    <dgm:pt modelId="{47A657A6-4756-4A56-BFDA-5006D0777A78}">
      <dgm:prSet phldrT="[文本]"/>
      <dgm:spPr/>
      <dgm:t>
        <a:bodyPr/>
        <a:lstStyle/>
        <a:p>
          <a:r>
            <a:rPr lang="zh-CN" altLang="en-US" dirty="0" smtClean="0"/>
            <a:t>统一模块管理</a:t>
          </a:r>
          <a:endParaRPr lang="zh-CN" altLang="en-US" dirty="0"/>
        </a:p>
      </dgm:t>
    </dgm:pt>
    <dgm:pt modelId="{F9CB4325-F2F2-42C5-BBF4-BDB5E13A1841}" type="parTrans" cxnId="{E1F3F7C0-8AE0-4795-875A-BCB3F10E6336}">
      <dgm:prSet/>
      <dgm:spPr/>
      <dgm:t>
        <a:bodyPr/>
        <a:lstStyle/>
        <a:p>
          <a:endParaRPr lang="zh-CN" altLang="en-US"/>
        </a:p>
      </dgm:t>
    </dgm:pt>
    <dgm:pt modelId="{A3E1295F-4FA9-4F8A-BE1F-49C90B766299}" type="sibTrans" cxnId="{E1F3F7C0-8AE0-4795-875A-BCB3F10E6336}">
      <dgm:prSet/>
      <dgm:spPr/>
      <dgm:t>
        <a:bodyPr/>
        <a:lstStyle/>
        <a:p>
          <a:endParaRPr lang="zh-CN" altLang="en-US"/>
        </a:p>
      </dgm:t>
    </dgm:pt>
    <dgm:pt modelId="{E986AC41-90A4-4391-A188-AA7A60D42FA9}" type="pres">
      <dgm:prSet presAssocID="{4EA40F91-AE4C-440D-B83B-B4433217F6D1}" presName="Name0" presStyleCnt="0">
        <dgm:presLayoutVars>
          <dgm:chPref val="3"/>
          <dgm:dir/>
          <dgm:animLvl val="lvl"/>
          <dgm:resizeHandles/>
        </dgm:presLayoutVars>
      </dgm:prSet>
      <dgm:spPr/>
      <dgm:t>
        <a:bodyPr/>
        <a:lstStyle/>
        <a:p>
          <a:endParaRPr lang="zh-CN" altLang="en-US"/>
        </a:p>
      </dgm:t>
    </dgm:pt>
    <dgm:pt modelId="{96B6C120-752E-4E20-A2CF-BB467B25E524}" type="pres">
      <dgm:prSet presAssocID="{EBEE3234-98F7-4EF1-A0AE-289F4D257E44}" presName="horFlow" presStyleCnt="0"/>
      <dgm:spPr/>
    </dgm:pt>
    <dgm:pt modelId="{341B3254-6CC0-4817-8305-3619C00A8B02}" type="pres">
      <dgm:prSet presAssocID="{EBEE3234-98F7-4EF1-A0AE-289F4D257E44}" presName="bigChev" presStyleLbl="node1" presStyleIdx="0" presStyleCnt="2" custLinFactNeighborY="-28342"/>
      <dgm:spPr/>
      <dgm:t>
        <a:bodyPr/>
        <a:lstStyle/>
        <a:p>
          <a:endParaRPr lang="zh-CN" altLang="en-US"/>
        </a:p>
      </dgm:t>
    </dgm:pt>
    <dgm:pt modelId="{FF134E7E-2232-433C-B49B-E746C9BCEE80}" type="pres">
      <dgm:prSet presAssocID="{D8B4926B-89F0-4C22-96F6-1073A5B93F5B}" presName="parTrans" presStyleCnt="0"/>
      <dgm:spPr/>
    </dgm:pt>
    <dgm:pt modelId="{608BAB6E-7AAC-403B-96DC-46163FC1FB4C}" type="pres">
      <dgm:prSet presAssocID="{DDE8FA04-2FA3-4CF3-8D42-862B04F990D0}" presName="node" presStyleLbl="alignAccFollowNode1" presStyleIdx="0" presStyleCnt="2" custScaleX="177681" custLinFactNeighborY="-34147">
        <dgm:presLayoutVars>
          <dgm:bulletEnabled val="1"/>
        </dgm:presLayoutVars>
      </dgm:prSet>
      <dgm:spPr/>
      <dgm:t>
        <a:bodyPr/>
        <a:lstStyle/>
        <a:p>
          <a:endParaRPr lang="zh-CN" altLang="en-US"/>
        </a:p>
      </dgm:t>
    </dgm:pt>
    <dgm:pt modelId="{E03EDEEE-8FD2-496E-86C0-CF1CB4A7EB9C}" type="pres">
      <dgm:prSet presAssocID="{EBEE3234-98F7-4EF1-A0AE-289F4D257E44}" presName="vSp" presStyleCnt="0"/>
      <dgm:spPr/>
    </dgm:pt>
    <dgm:pt modelId="{DD2360C6-C4B4-4095-86FC-6706CC58FD1C}" type="pres">
      <dgm:prSet presAssocID="{8EAEA23F-33C6-43E2-9F05-E03A5513C202}" presName="horFlow" presStyleCnt="0"/>
      <dgm:spPr/>
    </dgm:pt>
    <dgm:pt modelId="{0B59D0D2-4DD3-4336-A3BA-02E993DE207D}" type="pres">
      <dgm:prSet presAssocID="{8EAEA23F-33C6-43E2-9F05-E03A5513C202}" presName="bigChev" presStyleLbl="node1" presStyleIdx="1" presStyleCnt="2" custLinFactNeighborY="37531"/>
      <dgm:spPr/>
      <dgm:t>
        <a:bodyPr/>
        <a:lstStyle/>
        <a:p>
          <a:endParaRPr lang="zh-CN" altLang="en-US"/>
        </a:p>
      </dgm:t>
    </dgm:pt>
    <dgm:pt modelId="{17599EA7-7861-4170-81E5-DA0EE54781C4}" type="pres">
      <dgm:prSet presAssocID="{F9CB4325-F2F2-42C5-BBF4-BDB5E13A1841}" presName="parTrans" presStyleCnt="0"/>
      <dgm:spPr/>
    </dgm:pt>
    <dgm:pt modelId="{DDCF5415-2CF2-41D2-AB4E-B1789A352C86}" type="pres">
      <dgm:prSet presAssocID="{47A657A6-4756-4A56-BFDA-5006D0777A78}" presName="node" presStyleLbl="alignAccFollowNode1" presStyleIdx="1" presStyleCnt="2" custScaleX="176705" custLinFactNeighborX="-5754" custLinFactNeighborY="44388">
        <dgm:presLayoutVars>
          <dgm:bulletEnabled val="1"/>
        </dgm:presLayoutVars>
      </dgm:prSet>
      <dgm:spPr/>
      <dgm:t>
        <a:bodyPr/>
        <a:lstStyle/>
        <a:p>
          <a:endParaRPr lang="zh-CN" altLang="en-US"/>
        </a:p>
      </dgm:t>
    </dgm:pt>
  </dgm:ptLst>
  <dgm:cxnLst>
    <dgm:cxn modelId="{8EE5C342-6E00-B640-BD77-687B8DA23683}" type="presOf" srcId="{4EA40F91-AE4C-440D-B83B-B4433217F6D1}" destId="{E986AC41-90A4-4391-A188-AA7A60D42FA9}" srcOrd="0" destOrd="0" presId="urn:microsoft.com/office/officeart/2005/8/layout/lProcess3"/>
    <dgm:cxn modelId="{417DC2CA-7E40-4585-BF36-D4EBD2891CCD}" srcId="{4EA40F91-AE4C-440D-B83B-B4433217F6D1}" destId="{8EAEA23F-33C6-43E2-9F05-E03A5513C202}" srcOrd="1" destOrd="0" parTransId="{5DB6B6E3-BA62-4EC4-8BCD-CCAE4DC34363}" sibTransId="{027B2E29-F68A-4433-8546-55B9B923280F}"/>
    <dgm:cxn modelId="{F300E503-6BD9-4F5C-9EA0-59CEB14846F8}" srcId="{EBEE3234-98F7-4EF1-A0AE-289F4D257E44}" destId="{DDE8FA04-2FA3-4CF3-8D42-862B04F990D0}" srcOrd="0" destOrd="0" parTransId="{D8B4926B-89F0-4C22-96F6-1073A5B93F5B}" sibTransId="{A418FA6A-BB6E-441B-A901-2A983DBC3AB7}"/>
    <dgm:cxn modelId="{37F5C48D-3CFD-4C18-886D-A4207ADCC1DC}" srcId="{4EA40F91-AE4C-440D-B83B-B4433217F6D1}" destId="{EBEE3234-98F7-4EF1-A0AE-289F4D257E44}" srcOrd="0" destOrd="0" parTransId="{20EDBDD1-C238-4321-8FB8-FD3F176B3534}" sibTransId="{2E9D7739-5DE0-4FE2-93A3-33FF1511DE35}"/>
    <dgm:cxn modelId="{5421B3AB-9EFF-DA43-A836-0BA298AD4D7C}" type="presOf" srcId="{47A657A6-4756-4A56-BFDA-5006D0777A78}" destId="{DDCF5415-2CF2-41D2-AB4E-B1789A352C86}" srcOrd="0" destOrd="0" presId="urn:microsoft.com/office/officeart/2005/8/layout/lProcess3"/>
    <dgm:cxn modelId="{E3D3A95E-CD90-BC46-9345-FE7777EBABE0}" type="presOf" srcId="{EBEE3234-98F7-4EF1-A0AE-289F4D257E44}" destId="{341B3254-6CC0-4817-8305-3619C00A8B02}" srcOrd="0" destOrd="0" presId="urn:microsoft.com/office/officeart/2005/8/layout/lProcess3"/>
    <dgm:cxn modelId="{E1F3F7C0-8AE0-4795-875A-BCB3F10E6336}" srcId="{8EAEA23F-33C6-43E2-9F05-E03A5513C202}" destId="{47A657A6-4756-4A56-BFDA-5006D0777A78}" srcOrd="0" destOrd="0" parTransId="{F9CB4325-F2F2-42C5-BBF4-BDB5E13A1841}" sibTransId="{A3E1295F-4FA9-4F8A-BE1F-49C90B766299}"/>
    <dgm:cxn modelId="{ECEC972D-8F0D-DD44-8D1E-953AFAC4F61F}" type="presOf" srcId="{DDE8FA04-2FA3-4CF3-8D42-862B04F990D0}" destId="{608BAB6E-7AAC-403B-96DC-46163FC1FB4C}" srcOrd="0" destOrd="0" presId="urn:microsoft.com/office/officeart/2005/8/layout/lProcess3"/>
    <dgm:cxn modelId="{128D22E0-140F-3C48-845D-4AB956AA080C}" type="presOf" srcId="{8EAEA23F-33C6-43E2-9F05-E03A5513C202}" destId="{0B59D0D2-4DD3-4336-A3BA-02E993DE207D}" srcOrd="0" destOrd="0" presId="urn:microsoft.com/office/officeart/2005/8/layout/lProcess3"/>
    <dgm:cxn modelId="{CBE28904-DECA-9B4F-8E86-09A24E1C738E}" type="presParOf" srcId="{E986AC41-90A4-4391-A188-AA7A60D42FA9}" destId="{96B6C120-752E-4E20-A2CF-BB467B25E524}" srcOrd="0" destOrd="0" presId="urn:microsoft.com/office/officeart/2005/8/layout/lProcess3"/>
    <dgm:cxn modelId="{106D98F5-CB44-8040-950A-0FA962CDFCDA}" type="presParOf" srcId="{96B6C120-752E-4E20-A2CF-BB467B25E524}" destId="{341B3254-6CC0-4817-8305-3619C00A8B02}" srcOrd="0" destOrd="0" presId="urn:microsoft.com/office/officeart/2005/8/layout/lProcess3"/>
    <dgm:cxn modelId="{A98AAACB-7D5E-4F49-BEEA-2A0BB5E7BE73}" type="presParOf" srcId="{96B6C120-752E-4E20-A2CF-BB467B25E524}" destId="{FF134E7E-2232-433C-B49B-E746C9BCEE80}" srcOrd="1" destOrd="0" presId="urn:microsoft.com/office/officeart/2005/8/layout/lProcess3"/>
    <dgm:cxn modelId="{5DCB8C12-31B4-9047-AA29-DDE68CA14955}" type="presParOf" srcId="{96B6C120-752E-4E20-A2CF-BB467B25E524}" destId="{608BAB6E-7AAC-403B-96DC-46163FC1FB4C}" srcOrd="2" destOrd="0" presId="urn:microsoft.com/office/officeart/2005/8/layout/lProcess3"/>
    <dgm:cxn modelId="{B0081B5F-DE30-6F4A-9A34-0A80808F3817}" type="presParOf" srcId="{E986AC41-90A4-4391-A188-AA7A60D42FA9}" destId="{E03EDEEE-8FD2-496E-86C0-CF1CB4A7EB9C}" srcOrd="1" destOrd="0" presId="urn:microsoft.com/office/officeart/2005/8/layout/lProcess3"/>
    <dgm:cxn modelId="{4FFADC59-A5C0-C74A-868B-48317600292A}" type="presParOf" srcId="{E986AC41-90A4-4391-A188-AA7A60D42FA9}" destId="{DD2360C6-C4B4-4095-86FC-6706CC58FD1C}" srcOrd="2" destOrd="0" presId="urn:microsoft.com/office/officeart/2005/8/layout/lProcess3"/>
    <dgm:cxn modelId="{504E6DCF-1626-E247-B601-33448DBBBAFC}" type="presParOf" srcId="{DD2360C6-C4B4-4095-86FC-6706CC58FD1C}" destId="{0B59D0D2-4DD3-4336-A3BA-02E993DE207D}" srcOrd="0" destOrd="0" presId="urn:microsoft.com/office/officeart/2005/8/layout/lProcess3"/>
    <dgm:cxn modelId="{72FF47EB-C160-6E4B-B3E0-047EF6E139E6}" type="presParOf" srcId="{DD2360C6-C4B4-4095-86FC-6706CC58FD1C}" destId="{17599EA7-7861-4170-81E5-DA0EE54781C4}" srcOrd="1" destOrd="0" presId="urn:microsoft.com/office/officeart/2005/8/layout/lProcess3"/>
    <dgm:cxn modelId="{7A68C827-110D-2A43-A2B4-760C9F4E4641}" type="presParOf" srcId="{DD2360C6-C4B4-4095-86FC-6706CC58FD1C}" destId="{DDCF5415-2CF2-41D2-AB4E-B1789A352C86}"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1FD45D-1BD4-4B98-BDA4-AF812BCD4362}" type="doc">
      <dgm:prSet loTypeId="urn:microsoft.com/office/officeart/2005/8/layout/equation2" loCatId="relationship" qsTypeId="urn:microsoft.com/office/officeart/2005/8/quickstyle/3d4" qsCatId="3D" csTypeId="urn:microsoft.com/office/officeart/2005/8/colors/accent1_3" csCatId="accent1" phldr="1"/>
      <dgm:spPr/>
    </dgm:pt>
    <dgm:pt modelId="{AF456F1D-39D8-428E-8465-4DCE1239774A}">
      <dgm:prSet phldrT="[文本]"/>
      <dgm:spPr/>
      <dgm:t>
        <a:bodyPr/>
        <a:lstStyle/>
        <a:p>
          <a:r>
            <a:rPr lang="en-US" altLang="zh-CN" dirty="0" smtClean="0"/>
            <a:t>KISSY</a:t>
          </a:r>
        </a:p>
        <a:p>
          <a:r>
            <a:rPr lang="en-US" altLang="zh-CN" dirty="0" smtClean="0"/>
            <a:t>core</a:t>
          </a:r>
          <a:endParaRPr lang="zh-CN" altLang="en-US" dirty="0"/>
        </a:p>
      </dgm:t>
    </dgm:pt>
    <dgm:pt modelId="{A137E825-C493-47B4-9E6E-480D0E178304}" type="parTrans" cxnId="{15E7E61F-1F90-4AAD-8828-638E6B0E8236}">
      <dgm:prSet/>
      <dgm:spPr/>
      <dgm:t>
        <a:bodyPr/>
        <a:lstStyle/>
        <a:p>
          <a:endParaRPr lang="zh-CN" altLang="en-US"/>
        </a:p>
      </dgm:t>
    </dgm:pt>
    <dgm:pt modelId="{074CD905-D673-42BE-A8E7-6FA9FFBB303F}" type="sibTrans" cxnId="{15E7E61F-1F90-4AAD-8828-638E6B0E8236}">
      <dgm:prSet/>
      <dgm:spPr/>
      <dgm:t>
        <a:bodyPr/>
        <a:lstStyle/>
        <a:p>
          <a:endParaRPr lang="zh-CN" altLang="en-US"/>
        </a:p>
      </dgm:t>
    </dgm:pt>
    <dgm:pt modelId="{5578DD00-2FBF-4E1E-AB61-F0584A8D654B}">
      <dgm:prSet phldrT="[文本]"/>
      <dgm:spPr/>
      <dgm:t>
        <a:bodyPr/>
        <a:lstStyle/>
        <a:p>
          <a:r>
            <a:rPr lang="en-US" altLang="zh-CN" dirty="0" smtClean="0"/>
            <a:t>mini</a:t>
          </a:r>
        </a:p>
        <a:p>
          <a:r>
            <a:rPr lang="en-US" altLang="zh-CN" dirty="0" smtClean="0"/>
            <a:t>loader</a:t>
          </a:r>
          <a:endParaRPr lang="zh-CN" altLang="en-US" dirty="0"/>
        </a:p>
      </dgm:t>
    </dgm:pt>
    <dgm:pt modelId="{472B8773-2FBE-446E-9363-4A64810C39F6}" type="parTrans" cxnId="{42537A2A-D5D4-4B8D-B5D1-CD5D25B5D472}">
      <dgm:prSet/>
      <dgm:spPr/>
      <dgm:t>
        <a:bodyPr/>
        <a:lstStyle/>
        <a:p>
          <a:endParaRPr lang="zh-CN" altLang="en-US"/>
        </a:p>
      </dgm:t>
    </dgm:pt>
    <dgm:pt modelId="{CF44E54C-5935-4B87-AA5B-1C983EAB97CB}" type="sibTrans" cxnId="{42537A2A-D5D4-4B8D-B5D1-CD5D25B5D472}">
      <dgm:prSet/>
      <dgm:spPr/>
      <dgm:t>
        <a:bodyPr/>
        <a:lstStyle/>
        <a:p>
          <a:endParaRPr lang="zh-CN" altLang="en-US"/>
        </a:p>
      </dgm:t>
    </dgm:pt>
    <dgm:pt modelId="{224BB6E5-ED58-4CF2-AAE0-9BB82746E9C6}">
      <dgm:prSet phldrT="[文本]"/>
      <dgm:spPr/>
      <dgm:t>
        <a:bodyPr/>
        <a:lstStyle/>
        <a:p>
          <a:r>
            <a:rPr lang="en-US" altLang="zh-CN" b="1" dirty="0" smtClean="0">
              <a:solidFill>
                <a:srgbClr val="FF0000"/>
              </a:solidFill>
            </a:rPr>
            <a:t>1.5K</a:t>
          </a:r>
          <a:endParaRPr lang="zh-CN" altLang="en-US" b="1" dirty="0">
            <a:solidFill>
              <a:srgbClr val="FF0000"/>
            </a:solidFill>
          </a:endParaRPr>
        </a:p>
      </dgm:t>
    </dgm:pt>
    <dgm:pt modelId="{B85BC95B-1FE5-4EA5-91BD-BA98CCFAEA86}" type="parTrans" cxnId="{42321D5F-FA06-470E-9C95-C30D4917762C}">
      <dgm:prSet/>
      <dgm:spPr/>
      <dgm:t>
        <a:bodyPr/>
        <a:lstStyle/>
        <a:p>
          <a:endParaRPr lang="zh-CN" altLang="en-US"/>
        </a:p>
      </dgm:t>
    </dgm:pt>
    <dgm:pt modelId="{1077A77F-FC9F-43C8-B9B0-4C9DE7A13040}" type="sibTrans" cxnId="{42321D5F-FA06-470E-9C95-C30D4917762C}">
      <dgm:prSet/>
      <dgm:spPr/>
      <dgm:t>
        <a:bodyPr/>
        <a:lstStyle/>
        <a:p>
          <a:endParaRPr lang="zh-CN" altLang="en-US"/>
        </a:p>
      </dgm:t>
    </dgm:pt>
    <dgm:pt modelId="{98B24706-6471-4935-8150-FD8405EC59CC}" type="pres">
      <dgm:prSet presAssocID="{7B1FD45D-1BD4-4B98-BDA4-AF812BCD4362}" presName="Name0" presStyleCnt="0">
        <dgm:presLayoutVars>
          <dgm:dir/>
          <dgm:resizeHandles val="exact"/>
        </dgm:presLayoutVars>
      </dgm:prSet>
      <dgm:spPr/>
    </dgm:pt>
    <dgm:pt modelId="{026DC416-127A-4FF9-95A0-19691A9BE3D3}" type="pres">
      <dgm:prSet presAssocID="{7B1FD45D-1BD4-4B98-BDA4-AF812BCD4362}" presName="vNodes" presStyleCnt="0"/>
      <dgm:spPr/>
    </dgm:pt>
    <dgm:pt modelId="{032E815A-EA62-44A2-AD1D-9A56A5BD880D}" type="pres">
      <dgm:prSet presAssocID="{AF456F1D-39D8-428E-8465-4DCE1239774A}" presName="node" presStyleLbl="node1" presStyleIdx="0" presStyleCnt="3">
        <dgm:presLayoutVars>
          <dgm:bulletEnabled val="1"/>
        </dgm:presLayoutVars>
      </dgm:prSet>
      <dgm:spPr/>
      <dgm:t>
        <a:bodyPr/>
        <a:lstStyle/>
        <a:p>
          <a:endParaRPr lang="zh-CN" altLang="en-US"/>
        </a:p>
      </dgm:t>
    </dgm:pt>
    <dgm:pt modelId="{942E93BF-D507-4A6A-BC23-7165C55A2282}" type="pres">
      <dgm:prSet presAssocID="{074CD905-D673-42BE-A8E7-6FA9FFBB303F}" presName="spacerT" presStyleCnt="0"/>
      <dgm:spPr/>
    </dgm:pt>
    <dgm:pt modelId="{17401093-954C-4E9F-A5B6-DAEC8B272055}" type="pres">
      <dgm:prSet presAssocID="{074CD905-D673-42BE-A8E7-6FA9FFBB303F}" presName="sibTrans" presStyleLbl="sibTrans2D1" presStyleIdx="0" presStyleCnt="2"/>
      <dgm:spPr/>
      <dgm:t>
        <a:bodyPr/>
        <a:lstStyle/>
        <a:p>
          <a:endParaRPr lang="zh-CN" altLang="en-US"/>
        </a:p>
      </dgm:t>
    </dgm:pt>
    <dgm:pt modelId="{50B3B519-C0F0-473F-A7F6-68BC6C11C816}" type="pres">
      <dgm:prSet presAssocID="{074CD905-D673-42BE-A8E7-6FA9FFBB303F}" presName="spacerB" presStyleCnt="0"/>
      <dgm:spPr/>
    </dgm:pt>
    <dgm:pt modelId="{A8044A38-98A0-43E5-BBD0-7F36C2550247}" type="pres">
      <dgm:prSet presAssocID="{5578DD00-2FBF-4E1E-AB61-F0584A8D654B}" presName="node" presStyleLbl="node1" presStyleIdx="1" presStyleCnt="3">
        <dgm:presLayoutVars>
          <dgm:bulletEnabled val="1"/>
        </dgm:presLayoutVars>
      </dgm:prSet>
      <dgm:spPr/>
      <dgm:t>
        <a:bodyPr/>
        <a:lstStyle/>
        <a:p>
          <a:endParaRPr lang="zh-CN" altLang="en-US"/>
        </a:p>
      </dgm:t>
    </dgm:pt>
    <dgm:pt modelId="{131EA443-BA28-4C4A-8E0D-670FC6E3A380}" type="pres">
      <dgm:prSet presAssocID="{7B1FD45D-1BD4-4B98-BDA4-AF812BCD4362}" presName="sibTransLast" presStyleLbl="sibTrans2D1" presStyleIdx="1" presStyleCnt="2"/>
      <dgm:spPr/>
      <dgm:t>
        <a:bodyPr/>
        <a:lstStyle/>
        <a:p>
          <a:endParaRPr lang="zh-CN" altLang="en-US"/>
        </a:p>
      </dgm:t>
    </dgm:pt>
    <dgm:pt modelId="{D1063739-8857-41C7-B017-AD3F5ECF312C}" type="pres">
      <dgm:prSet presAssocID="{7B1FD45D-1BD4-4B98-BDA4-AF812BCD4362}" presName="connectorText" presStyleLbl="sibTrans2D1" presStyleIdx="1" presStyleCnt="2"/>
      <dgm:spPr/>
      <dgm:t>
        <a:bodyPr/>
        <a:lstStyle/>
        <a:p>
          <a:endParaRPr lang="zh-CN" altLang="en-US"/>
        </a:p>
      </dgm:t>
    </dgm:pt>
    <dgm:pt modelId="{9D15A152-0666-47D3-942C-26C37A99B7F4}" type="pres">
      <dgm:prSet presAssocID="{7B1FD45D-1BD4-4B98-BDA4-AF812BCD4362}" presName="lastNode" presStyleLbl="node1" presStyleIdx="2" presStyleCnt="3" custScaleX="51515" custScaleY="50200">
        <dgm:presLayoutVars>
          <dgm:bulletEnabled val="1"/>
        </dgm:presLayoutVars>
      </dgm:prSet>
      <dgm:spPr/>
      <dgm:t>
        <a:bodyPr/>
        <a:lstStyle/>
        <a:p>
          <a:endParaRPr lang="zh-CN" altLang="en-US"/>
        </a:p>
      </dgm:t>
    </dgm:pt>
  </dgm:ptLst>
  <dgm:cxnLst>
    <dgm:cxn modelId="{B5444E03-20E2-8E4E-86D5-70267C1C750E}" type="presOf" srcId="{CF44E54C-5935-4B87-AA5B-1C983EAB97CB}" destId="{131EA443-BA28-4C4A-8E0D-670FC6E3A380}" srcOrd="0" destOrd="0" presId="urn:microsoft.com/office/officeart/2005/8/layout/equation2"/>
    <dgm:cxn modelId="{D1904CB1-6D06-1248-91C5-C7C024B9891D}" type="presOf" srcId="{AF456F1D-39D8-428E-8465-4DCE1239774A}" destId="{032E815A-EA62-44A2-AD1D-9A56A5BD880D}" srcOrd="0" destOrd="0" presId="urn:microsoft.com/office/officeart/2005/8/layout/equation2"/>
    <dgm:cxn modelId="{98D33288-9C0E-324A-A6CD-4A24F4093630}" type="presOf" srcId="{7B1FD45D-1BD4-4B98-BDA4-AF812BCD4362}" destId="{98B24706-6471-4935-8150-FD8405EC59CC}" srcOrd="0" destOrd="0" presId="urn:microsoft.com/office/officeart/2005/8/layout/equation2"/>
    <dgm:cxn modelId="{E897502C-D8F8-644D-8709-0974F27AAFA9}" type="presOf" srcId="{5578DD00-2FBF-4E1E-AB61-F0584A8D654B}" destId="{A8044A38-98A0-43E5-BBD0-7F36C2550247}" srcOrd="0" destOrd="0" presId="urn:microsoft.com/office/officeart/2005/8/layout/equation2"/>
    <dgm:cxn modelId="{42321D5F-FA06-470E-9C95-C30D4917762C}" srcId="{7B1FD45D-1BD4-4B98-BDA4-AF812BCD4362}" destId="{224BB6E5-ED58-4CF2-AAE0-9BB82746E9C6}" srcOrd="2" destOrd="0" parTransId="{B85BC95B-1FE5-4EA5-91BD-BA98CCFAEA86}" sibTransId="{1077A77F-FC9F-43C8-B9B0-4C9DE7A13040}"/>
    <dgm:cxn modelId="{B6C6E921-7871-7943-8F1A-7E03B1F6AE0F}" type="presOf" srcId="{224BB6E5-ED58-4CF2-AAE0-9BB82746E9C6}" destId="{9D15A152-0666-47D3-942C-26C37A99B7F4}" srcOrd="0" destOrd="0" presId="urn:microsoft.com/office/officeart/2005/8/layout/equation2"/>
    <dgm:cxn modelId="{15E7E61F-1F90-4AAD-8828-638E6B0E8236}" srcId="{7B1FD45D-1BD4-4B98-BDA4-AF812BCD4362}" destId="{AF456F1D-39D8-428E-8465-4DCE1239774A}" srcOrd="0" destOrd="0" parTransId="{A137E825-C493-47B4-9E6E-480D0E178304}" sibTransId="{074CD905-D673-42BE-A8E7-6FA9FFBB303F}"/>
    <dgm:cxn modelId="{42537A2A-D5D4-4B8D-B5D1-CD5D25B5D472}" srcId="{7B1FD45D-1BD4-4B98-BDA4-AF812BCD4362}" destId="{5578DD00-2FBF-4E1E-AB61-F0584A8D654B}" srcOrd="1" destOrd="0" parTransId="{472B8773-2FBE-446E-9363-4A64810C39F6}" sibTransId="{CF44E54C-5935-4B87-AA5B-1C983EAB97CB}"/>
    <dgm:cxn modelId="{9DACF0DD-7DF5-E44C-A148-2D293880ABDE}" type="presOf" srcId="{CF44E54C-5935-4B87-AA5B-1C983EAB97CB}" destId="{D1063739-8857-41C7-B017-AD3F5ECF312C}" srcOrd="1" destOrd="0" presId="urn:microsoft.com/office/officeart/2005/8/layout/equation2"/>
    <dgm:cxn modelId="{BC5A9B70-96E3-F648-B984-64E27943625C}" type="presOf" srcId="{074CD905-D673-42BE-A8E7-6FA9FFBB303F}" destId="{17401093-954C-4E9F-A5B6-DAEC8B272055}" srcOrd="0" destOrd="0" presId="urn:microsoft.com/office/officeart/2005/8/layout/equation2"/>
    <dgm:cxn modelId="{22861F7E-B021-FF48-B3C8-28DE9BEB07FA}" type="presParOf" srcId="{98B24706-6471-4935-8150-FD8405EC59CC}" destId="{026DC416-127A-4FF9-95A0-19691A9BE3D3}" srcOrd="0" destOrd="0" presId="urn:microsoft.com/office/officeart/2005/8/layout/equation2"/>
    <dgm:cxn modelId="{23E6038B-4BB8-4240-BBDE-1C0E47261971}" type="presParOf" srcId="{026DC416-127A-4FF9-95A0-19691A9BE3D3}" destId="{032E815A-EA62-44A2-AD1D-9A56A5BD880D}" srcOrd="0" destOrd="0" presId="urn:microsoft.com/office/officeart/2005/8/layout/equation2"/>
    <dgm:cxn modelId="{3D89FFAF-E522-1A48-9B38-417D5BF38D21}" type="presParOf" srcId="{026DC416-127A-4FF9-95A0-19691A9BE3D3}" destId="{942E93BF-D507-4A6A-BC23-7165C55A2282}" srcOrd="1" destOrd="0" presId="urn:microsoft.com/office/officeart/2005/8/layout/equation2"/>
    <dgm:cxn modelId="{573D8924-3370-8949-A3CE-74634972A38D}" type="presParOf" srcId="{026DC416-127A-4FF9-95A0-19691A9BE3D3}" destId="{17401093-954C-4E9F-A5B6-DAEC8B272055}" srcOrd="2" destOrd="0" presId="urn:microsoft.com/office/officeart/2005/8/layout/equation2"/>
    <dgm:cxn modelId="{6BF689DE-30E9-3446-9CD7-13A078CBA9AF}" type="presParOf" srcId="{026DC416-127A-4FF9-95A0-19691A9BE3D3}" destId="{50B3B519-C0F0-473F-A7F6-68BC6C11C816}" srcOrd="3" destOrd="0" presId="urn:microsoft.com/office/officeart/2005/8/layout/equation2"/>
    <dgm:cxn modelId="{F2F8BD5F-5233-E947-A2EE-0EFCC935F4E2}" type="presParOf" srcId="{026DC416-127A-4FF9-95A0-19691A9BE3D3}" destId="{A8044A38-98A0-43E5-BBD0-7F36C2550247}" srcOrd="4" destOrd="0" presId="urn:microsoft.com/office/officeart/2005/8/layout/equation2"/>
    <dgm:cxn modelId="{48B9A742-3A8A-E144-B704-EC03A3671702}" type="presParOf" srcId="{98B24706-6471-4935-8150-FD8405EC59CC}" destId="{131EA443-BA28-4C4A-8E0D-670FC6E3A380}" srcOrd="1" destOrd="0" presId="urn:microsoft.com/office/officeart/2005/8/layout/equation2"/>
    <dgm:cxn modelId="{02484FEC-6DD5-A443-9526-8295E2E67ACE}" type="presParOf" srcId="{131EA443-BA28-4C4A-8E0D-670FC6E3A380}" destId="{D1063739-8857-41C7-B017-AD3F5ECF312C}" srcOrd="0" destOrd="0" presId="urn:microsoft.com/office/officeart/2005/8/layout/equation2"/>
    <dgm:cxn modelId="{169218A5-D197-6240-ABB4-0F197CF0B47C}" type="presParOf" srcId="{98B24706-6471-4935-8150-FD8405EC59CC}" destId="{9D15A152-0666-47D3-942C-26C37A99B7F4}" srcOrd="2" destOrd="0" presId="urn:microsoft.com/office/officeart/2005/8/layout/equati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B3254-6CC0-4817-8305-3619C00A8B02}">
      <dsp:nvSpPr>
        <dsp:cNvPr id="0" name=""/>
        <dsp:cNvSpPr/>
      </dsp:nvSpPr>
      <dsp:spPr>
        <a:xfrm>
          <a:off x="997" y="152402"/>
          <a:ext cx="1689050" cy="675620"/>
        </a:xfrm>
        <a:prstGeom prst="chevron">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13335" rIns="0" bIns="13335" numCol="1" spcCol="1270" anchor="ctr" anchorCtr="0">
          <a:noAutofit/>
        </a:bodyPr>
        <a:lstStyle/>
        <a:p>
          <a:pPr lvl="0" algn="ctr" defTabSz="933450">
            <a:lnSpc>
              <a:spcPct val="90000"/>
            </a:lnSpc>
            <a:spcBef>
              <a:spcPct val="0"/>
            </a:spcBef>
            <a:spcAft>
              <a:spcPct val="35000"/>
            </a:spcAft>
          </a:pPr>
          <a:r>
            <a:rPr lang="en-US" altLang="zh-CN" sz="2100" kern="1200" dirty="0" smtClean="0"/>
            <a:t>OOP</a:t>
          </a:r>
          <a:endParaRPr lang="zh-CN" altLang="en-US" sz="2100" kern="1200" dirty="0"/>
        </a:p>
      </dsp:txBody>
      <dsp:txXfrm>
        <a:off x="338807" y="152402"/>
        <a:ext cx="1013430" cy="675620"/>
      </dsp:txXfrm>
    </dsp:sp>
    <dsp:sp modelId="{608BAB6E-7AAC-403B-96DC-46163FC1FB4C}">
      <dsp:nvSpPr>
        <dsp:cNvPr id="0" name=""/>
        <dsp:cNvSpPr/>
      </dsp:nvSpPr>
      <dsp:spPr>
        <a:xfrm>
          <a:off x="1470471" y="209829"/>
          <a:ext cx="2490930" cy="560764"/>
        </a:xfrm>
        <a:prstGeom prst="chevron">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面向对象特性</a:t>
          </a:r>
          <a:endParaRPr lang="zh-CN" altLang="en-US" sz="2400" kern="1200" dirty="0"/>
        </a:p>
      </dsp:txBody>
      <dsp:txXfrm>
        <a:off x="1750853" y="209829"/>
        <a:ext cx="1930166" cy="560764"/>
      </dsp:txXfrm>
    </dsp:sp>
    <dsp:sp modelId="{0B59D0D2-4DD3-4336-A3BA-02E993DE207D}">
      <dsp:nvSpPr>
        <dsp:cNvPr id="0" name=""/>
        <dsp:cNvSpPr/>
      </dsp:nvSpPr>
      <dsp:spPr>
        <a:xfrm>
          <a:off x="997" y="1367660"/>
          <a:ext cx="1689050" cy="675620"/>
        </a:xfrm>
        <a:prstGeom prst="chevron">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13335" rIns="0" bIns="13335" numCol="1" spcCol="1270" anchor="ctr" anchorCtr="0">
          <a:noAutofit/>
        </a:bodyPr>
        <a:lstStyle/>
        <a:p>
          <a:pPr lvl="0" algn="ctr" defTabSz="933450">
            <a:lnSpc>
              <a:spcPct val="90000"/>
            </a:lnSpc>
            <a:spcBef>
              <a:spcPct val="0"/>
            </a:spcBef>
            <a:spcAft>
              <a:spcPct val="35000"/>
            </a:spcAft>
          </a:pPr>
          <a:r>
            <a:rPr lang="en-US" altLang="zh-CN" sz="2100" kern="1200" dirty="0" smtClean="0"/>
            <a:t>Modules</a:t>
          </a:r>
          <a:endParaRPr lang="zh-CN" altLang="en-US" sz="2100" kern="1200" dirty="0"/>
        </a:p>
      </dsp:txBody>
      <dsp:txXfrm>
        <a:off x="338807" y="1367660"/>
        <a:ext cx="1013430" cy="675620"/>
      </dsp:txXfrm>
    </dsp:sp>
    <dsp:sp modelId="{DDCF5415-2CF2-41D2-AB4E-B1789A352C86}">
      <dsp:nvSpPr>
        <dsp:cNvPr id="0" name=""/>
        <dsp:cNvSpPr/>
      </dsp:nvSpPr>
      <dsp:spPr>
        <a:xfrm>
          <a:off x="1457837" y="1420433"/>
          <a:ext cx="2477248" cy="560764"/>
        </a:xfrm>
        <a:prstGeom prst="chevron">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统一模块管理</a:t>
          </a:r>
          <a:endParaRPr lang="zh-CN" altLang="en-US" sz="2400" kern="1200" dirty="0"/>
        </a:p>
      </dsp:txBody>
      <dsp:txXfrm>
        <a:off x="1738219" y="1420433"/>
        <a:ext cx="1916484" cy="5607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E815A-EA62-44A2-AD1D-9A56A5BD880D}">
      <dsp:nvSpPr>
        <dsp:cNvPr id="0" name=""/>
        <dsp:cNvSpPr/>
      </dsp:nvSpPr>
      <dsp:spPr>
        <a:xfrm>
          <a:off x="304577" y="1071"/>
          <a:ext cx="1138439" cy="1138439"/>
        </a:xfrm>
        <a:prstGeom prst="ellipse">
          <a:avLst/>
        </a:prstGeom>
        <a:solidFill>
          <a:schemeClr val="accent1">
            <a:shade val="8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altLang="zh-CN" sz="2200" kern="1200" dirty="0" smtClean="0"/>
            <a:t>KISSY</a:t>
          </a:r>
        </a:p>
        <a:p>
          <a:pPr lvl="0" algn="ctr" defTabSz="977900">
            <a:lnSpc>
              <a:spcPct val="90000"/>
            </a:lnSpc>
            <a:spcBef>
              <a:spcPct val="0"/>
            </a:spcBef>
            <a:spcAft>
              <a:spcPct val="35000"/>
            </a:spcAft>
          </a:pPr>
          <a:r>
            <a:rPr lang="en-US" altLang="zh-CN" sz="2200" kern="1200" dirty="0" smtClean="0"/>
            <a:t>core</a:t>
          </a:r>
          <a:endParaRPr lang="zh-CN" altLang="en-US" sz="2200" kern="1200" dirty="0"/>
        </a:p>
      </dsp:txBody>
      <dsp:txXfrm>
        <a:off x="471298" y="167792"/>
        <a:ext cx="804997" cy="804997"/>
      </dsp:txXfrm>
    </dsp:sp>
    <dsp:sp modelId="{17401093-954C-4E9F-A5B6-DAEC8B272055}">
      <dsp:nvSpPr>
        <dsp:cNvPr id="0" name=""/>
        <dsp:cNvSpPr/>
      </dsp:nvSpPr>
      <dsp:spPr>
        <a:xfrm>
          <a:off x="543649" y="1231952"/>
          <a:ext cx="660294" cy="660294"/>
        </a:xfrm>
        <a:prstGeom prst="mathPlus">
          <a:avLst/>
        </a:prstGeom>
        <a:solidFill>
          <a:schemeClr val="accent1">
            <a:shade val="9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631171" y="1484448"/>
        <a:ext cx="485250" cy="155302"/>
      </dsp:txXfrm>
    </dsp:sp>
    <dsp:sp modelId="{A8044A38-98A0-43E5-BBD0-7F36C2550247}">
      <dsp:nvSpPr>
        <dsp:cNvPr id="0" name=""/>
        <dsp:cNvSpPr/>
      </dsp:nvSpPr>
      <dsp:spPr>
        <a:xfrm>
          <a:off x="304577" y="1984688"/>
          <a:ext cx="1138439" cy="1138439"/>
        </a:xfrm>
        <a:prstGeom prst="ellipse">
          <a:avLst/>
        </a:prstGeom>
        <a:solidFill>
          <a:schemeClr val="accent1">
            <a:shade val="80000"/>
            <a:hueOff val="153123"/>
            <a:satOff val="-2196"/>
            <a:lumOff val="128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altLang="zh-CN" sz="2200" kern="1200" dirty="0" smtClean="0"/>
            <a:t>mini</a:t>
          </a:r>
        </a:p>
        <a:p>
          <a:pPr lvl="0" algn="ctr" defTabSz="977900">
            <a:lnSpc>
              <a:spcPct val="90000"/>
            </a:lnSpc>
            <a:spcBef>
              <a:spcPct val="0"/>
            </a:spcBef>
            <a:spcAft>
              <a:spcPct val="35000"/>
            </a:spcAft>
          </a:pPr>
          <a:r>
            <a:rPr lang="en-US" altLang="zh-CN" sz="2200" kern="1200" dirty="0" smtClean="0"/>
            <a:t>loader</a:t>
          </a:r>
          <a:endParaRPr lang="zh-CN" altLang="en-US" sz="2200" kern="1200" dirty="0"/>
        </a:p>
      </dsp:txBody>
      <dsp:txXfrm>
        <a:off x="471298" y="2151409"/>
        <a:ext cx="804997" cy="804997"/>
      </dsp:txXfrm>
    </dsp:sp>
    <dsp:sp modelId="{131EA443-BA28-4C4A-8E0D-670FC6E3A380}">
      <dsp:nvSpPr>
        <dsp:cNvPr id="0" name=""/>
        <dsp:cNvSpPr/>
      </dsp:nvSpPr>
      <dsp:spPr>
        <a:xfrm>
          <a:off x="1613782" y="1350350"/>
          <a:ext cx="362023" cy="423499"/>
        </a:xfrm>
        <a:prstGeom prst="rightArrow">
          <a:avLst>
            <a:gd name="adj1" fmla="val 60000"/>
            <a:gd name="adj2" fmla="val 50000"/>
          </a:avLst>
        </a:prstGeom>
        <a:solidFill>
          <a:schemeClr val="accent1">
            <a:shade val="90000"/>
            <a:hueOff val="306301"/>
            <a:satOff val="-4255"/>
            <a:lumOff val="22954"/>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a:off x="1613782" y="1435050"/>
        <a:ext cx="253416" cy="254099"/>
      </dsp:txXfrm>
    </dsp:sp>
    <dsp:sp modelId="{9D15A152-0666-47D3-942C-26C37A99B7F4}">
      <dsp:nvSpPr>
        <dsp:cNvPr id="0" name=""/>
        <dsp:cNvSpPr/>
      </dsp:nvSpPr>
      <dsp:spPr>
        <a:xfrm>
          <a:off x="2126080" y="990603"/>
          <a:ext cx="1172934" cy="1142993"/>
        </a:xfrm>
        <a:prstGeom prst="ellipse">
          <a:avLst/>
        </a:prstGeom>
        <a:solidFill>
          <a:schemeClr val="accent1">
            <a:shade val="80000"/>
            <a:hueOff val="306247"/>
            <a:satOff val="-4392"/>
            <a:lumOff val="256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altLang="zh-CN" sz="3200" b="1" kern="1200" dirty="0" smtClean="0">
              <a:solidFill>
                <a:srgbClr val="FF0000"/>
              </a:solidFill>
            </a:rPr>
            <a:t>1.5K</a:t>
          </a:r>
          <a:endParaRPr lang="zh-CN" altLang="en-US" sz="3200" b="1" kern="1200" dirty="0">
            <a:solidFill>
              <a:srgbClr val="FF0000"/>
            </a:solidFill>
          </a:endParaRPr>
        </a:p>
      </dsp:txBody>
      <dsp:txXfrm>
        <a:off x="2297852" y="1157990"/>
        <a:ext cx="829390" cy="80821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919059-339E-4C4F-9E06-BAEF20CCD6F9}" type="datetimeFigureOut">
              <a:rPr lang="en-US" smtClean="0"/>
              <a:t>12-7-6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BC8FC3-A123-4B49-B992-91868DF5A905}" type="slidenum">
              <a:rPr lang="en-US" smtClean="0"/>
              <a:t>‹#›</a:t>
            </a:fld>
            <a:endParaRPr lang="en-US"/>
          </a:p>
        </p:txBody>
      </p:sp>
    </p:spTree>
    <p:extLst>
      <p:ext uri="{BB962C8B-B14F-4D97-AF65-F5344CB8AC3E}">
        <p14:creationId xmlns:p14="http://schemas.microsoft.com/office/powerpoint/2010/main" val="7369068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3BC8FC3-A123-4B49-B992-91868DF5A905}"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上一次分享</a:t>
            </a:r>
            <a:endParaRPr lang="en-US" dirty="0"/>
          </a:p>
        </p:txBody>
      </p:sp>
      <p:sp>
        <p:nvSpPr>
          <p:cNvPr id="4" name="Slide Number Placeholder 3"/>
          <p:cNvSpPr>
            <a:spLocks noGrp="1"/>
          </p:cNvSpPr>
          <p:nvPr>
            <p:ph type="sldNum" sz="quarter" idx="10"/>
          </p:nvPr>
        </p:nvSpPr>
        <p:spPr/>
        <p:txBody>
          <a:bodyPr/>
          <a:lstStyle/>
          <a:p>
            <a:fld id="{73BC8FC3-A123-4B49-B992-91868DF5A905}" type="slidenum">
              <a:rPr lang="en-US" smtClean="0"/>
              <a:t>16</a:t>
            </a:fld>
            <a:endParaRPr lang="en-US"/>
          </a:p>
        </p:txBody>
      </p:sp>
    </p:spTree>
    <p:extLst>
      <p:ext uri="{BB962C8B-B14F-4D97-AF65-F5344CB8AC3E}">
        <p14:creationId xmlns:p14="http://schemas.microsoft.com/office/powerpoint/2010/main" val="3671908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3BC8FC3-A123-4B49-B992-91868DF5A905}" type="slidenum">
              <a:rPr lang="en-US" smtClean="0"/>
              <a:t>18</a:t>
            </a:fld>
            <a:endParaRPr lang="en-US"/>
          </a:p>
        </p:txBody>
      </p:sp>
    </p:spTree>
    <p:extLst>
      <p:ext uri="{BB962C8B-B14F-4D97-AF65-F5344CB8AC3E}">
        <p14:creationId xmlns:p14="http://schemas.microsoft.com/office/powerpoint/2010/main" val="4188131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期待</a:t>
            </a:r>
            <a:r>
              <a:rPr lang="en-US" altLang="zh-CN" dirty="0" err="1" smtClean="0"/>
              <a:t>google</a:t>
            </a:r>
            <a:r>
              <a:rPr lang="zh-CN" altLang="en-US" dirty="0" smtClean="0"/>
              <a:t>提供解决方案</a:t>
            </a:r>
            <a:endParaRPr lang="en-US" dirty="0"/>
          </a:p>
        </p:txBody>
      </p:sp>
      <p:sp>
        <p:nvSpPr>
          <p:cNvPr id="4" name="Slide Number Placeholder 3"/>
          <p:cNvSpPr>
            <a:spLocks noGrp="1"/>
          </p:cNvSpPr>
          <p:nvPr>
            <p:ph type="sldNum" sz="quarter" idx="10"/>
          </p:nvPr>
        </p:nvSpPr>
        <p:spPr/>
        <p:txBody>
          <a:bodyPr/>
          <a:lstStyle/>
          <a:p>
            <a:fld id="{73BC8FC3-A123-4B49-B992-91868DF5A905}" type="slidenum">
              <a:rPr lang="en-US" smtClean="0"/>
              <a:t>20</a:t>
            </a:fld>
            <a:endParaRPr lang="en-US"/>
          </a:p>
        </p:txBody>
      </p:sp>
    </p:spTree>
    <p:extLst>
      <p:ext uri="{BB962C8B-B14F-4D97-AF65-F5344CB8AC3E}">
        <p14:creationId xmlns:p14="http://schemas.microsoft.com/office/powerpoint/2010/main" val="2980483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一个广告请求的性能消耗相当于一张小图片，都没有必要</a:t>
            </a:r>
            <a:r>
              <a:rPr lang="en-US" altLang="zh-CN" dirty="0" smtClean="0"/>
              <a:t>combine</a:t>
            </a:r>
            <a:r>
              <a:rPr lang="zh-CN" altLang="en-US" dirty="0" smtClean="0"/>
              <a:t>多个请求</a:t>
            </a:r>
            <a:endParaRPr lang="en-US" dirty="0"/>
          </a:p>
        </p:txBody>
      </p:sp>
      <p:sp>
        <p:nvSpPr>
          <p:cNvPr id="4" name="Slide Number Placeholder 3"/>
          <p:cNvSpPr>
            <a:spLocks noGrp="1"/>
          </p:cNvSpPr>
          <p:nvPr>
            <p:ph type="sldNum" sz="quarter" idx="10"/>
          </p:nvPr>
        </p:nvSpPr>
        <p:spPr/>
        <p:txBody>
          <a:bodyPr/>
          <a:lstStyle/>
          <a:p>
            <a:fld id="{73BC8FC3-A123-4B49-B992-91868DF5A905}" type="slidenum">
              <a:rPr lang="en-US" smtClean="0"/>
              <a:t>21</a:t>
            </a:fld>
            <a:endParaRPr lang="en-US"/>
          </a:p>
        </p:txBody>
      </p:sp>
    </p:spTree>
    <p:extLst>
      <p:ext uri="{BB962C8B-B14F-4D97-AF65-F5344CB8AC3E}">
        <p14:creationId xmlns:p14="http://schemas.microsoft.com/office/powerpoint/2010/main" val="196921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smtClean="0">
                <a:solidFill>
                  <a:schemeClr val="tx1"/>
                </a:solidFill>
                <a:latin typeface="+mn-lt"/>
                <a:ea typeface="+mn-ea"/>
                <a:cs typeface="+mn-cs"/>
              </a:rPr>
              <a:t>提高广告投放前端系统的性能。改造前端系统，将原来的</a:t>
            </a:r>
            <a:r>
              <a:rPr lang="en-US" altLang="zh-TW" sz="1200" kern="1200" dirty="0" err="1" smtClean="0">
                <a:solidFill>
                  <a:schemeClr val="tx1"/>
                </a:solidFill>
                <a:latin typeface="+mn-lt"/>
                <a:ea typeface="+mn-ea"/>
                <a:cs typeface="+mn-cs"/>
              </a:rPr>
              <a:t>Apache+PHP+KFC+C</a:t>
            </a:r>
            <a:r>
              <a:rPr lang="en-US" altLang="zh-TW" sz="1200" kern="1200" dirty="0" smtClean="0">
                <a:solidFill>
                  <a:schemeClr val="tx1"/>
                </a:solidFill>
                <a:latin typeface="+mn-lt"/>
                <a:ea typeface="+mn-ea"/>
                <a:cs typeface="+mn-cs"/>
              </a:rPr>
              <a:t>++</a:t>
            </a:r>
            <a:r>
              <a:rPr lang="zh-TW" altLang="en-US" sz="1200" kern="1200" dirty="0" smtClean="0">
                <a:solidFill>
                  <a:schemeClr val="tx1"/>
                </a:solidFill>
                <a:latin typeface="+mn-lt"/>
                <a:ea typeface="+mn-ea"/>
                <a:cs typeface="+mn-cs"/>
              </a:rPr>
              <a:t>（</a:t>
            </a:r>
            <a:r>
              <a:rPr lang="en-US" altLang="zh-TW" sz="1200" kern="1200" dirty="0" err="1" smtClean="0">
                <a:solidFill>
                  <a:schemeClr val="tx1"/>
                </a:solidFill>
                <a:latin typeface="+mn-lt"/>
                <a:ea typeface="+mn-ea"/>
                <a:cs typeface="+mn-cs"/>
              </a:rPr>
              <a:t>ACMP+Addisp</a:t>
            </a:r>
            <a:r>
              <a:rPr lang="zh-TW" altLang="en-US" sz="1200" kern="1200" dirty="0" smtClean="0">
                <a:solidFill>
                  <a:schemeClr val="tx1"/>
                </a:solidFill>
                <a:latin typeface="+mn-lt"/>
                <a:ea typeface="+mn-ea"/>
                <a:cs typeface="+mn-cs"/>
              </a:rPr>
              <a:t>）改造成</a:t>
            </a:r>
            <a:r>
              <a:rPr lang="en-US" altLang="zh-TW" sz="1200" kern="1200" dirty="0" err="1" smtClean="0">
                <a:solidFill>
                  <a:schemeClr val="tx1"/>
                </a:solidFill>
                <a:latin typeface="+mn-lt"/>
                <a:ea typeface="+mn-ea"/>
                <a:cs typeface="+mn-cs"/>
              </a:rPr>
              <a:t>Tengine+C</a:t>
            </a:r>
            <a:r>
              <a:rPr lang="en-US" altLang="zh-TW" sz="1200" kern="1200" dirty="0" smtClean="0">
                <a:solidFill>
                  <a:schemeClr val="tx1"/>
                </a:solidFill>
                <a:latin typeface="+mn-lt"/>
                <a:ea typeface="+mn-ea"/>
                <a:cs typeface="+mn-cs"/>
              </a:rPr>
              <a:t>++</a:t>
            </a:r>
            <a:r>
              <a:rPr lang="zh-TW" altLang="en-US" sz="1200" kern="1200" dirty="0" smtClean="0">
                <a:solidFill>
                  <a:schemeClr val="tx1"/>
                </a:solidFill>
                <a:latin typeface="+mn-lt"/>
                <a:ea typeface="+mn-ea"/>
                <a:cs typeface="+mn-cs"/>
              </a:rPr>
              <a:t>。</a:t>
            </a:r>
            <a:endParaRPr lang="en-US" altLang="zh-TW" sz="1200" kern="1200" dirty="0" smtClean="0">
              <a:solidFill>
                <a:schemeClr val="tx1"/>
              </a:solidFill>
              <a:latin typeface="+mn-lt"/>
              <a:ea typeface="+mn-ea"/>
              <a:cs typeface="+mn-cs"/>
            </a:endParaRPr>
          </a:p>
          <a:p>
            <a:r>
              <a:rPr lang="fi-FI" altLang="zh-TW" sz="1200" kern="1200" dirty="0" err="1" smtClean="0">
                <a:solidFill>
                  <a:schemeClr val="tx1"/>
                </a:solidFill>
                <a:latin typeface="+mn-lt"/>
                <a:ea typeface="+mn-ea"/>
                <a:cs typeface="+mn-cs"/>
              </a:rPr>
              <a:t>http://tengine.taobao.org</a:t>
            </a:r>
            <a:r>
              <a:rPr lang="fi-FI" altLang="zh-TW" sz="1200" kern="1200" dirty="0" smtClean="0">
                <a:solidFill>
                  <a:schemeClr val="tx1"/>
                </a:solidFill>
                <a:latin typeface="+mn-lt"/>
                <a:ea typeface="+mn-ea"/>
                <a:cs typeface="+mn-cs"/>
              </a:rPr>
              <a:t>/</a:t>
            </a:r>
          </a:p>
          <a:p>
            <a:r>
              <a:rPr lang="zh-TW" altLang="en-US" sz="1200" kern="1200" dirty="0" smtClean="0">
                <a:solidFill>
                  <a:schemeClr val="tx1"/>
                </a:solidFill>
                <a:latin typeface="+mn-lt"/>
                <a:ea typeface="+mn-ea"/>
                <a:cs typeface="+mn-cs"/>
              </a:rPr>
              <a:t>前端系统可以承担的</a:t>
            </a:r>
            <a:r>
              <a:rPr lang="en-US" altLang="zh-TW" sz="1200" kern="1200" dirty="0" smtClean="0">
                <a:solidFill>
                  <a:schemeClr val="tx1"/>
                </a:solidFill>
                <a:latin typeface="+mn-lt"/>
                <a:ea typeface="+mn-ea"/>
                <a:cs typeface="+mn-cs"/>
              </a:rPr>
              <a:t>QPS</a:t>
            </a:r>
            <a:r>
              <a:rPr lang="zh-TW" altLang="en-US" sz="1200" kern="1200" dirty="0" smtClean="0">
                <a:solidFill>
                  <a:schemeClr val="tx1"/>
                </a:solidFill>
                <a:latin typeface="+mn-lt"/>
                <a:ea typeface="+mn-ea"/>
                <a:cs typeface="+mn-cs"/>
              </a:rPr>
              <a:t>从原来的</a:t>
            </a:r>
            <a:r>
              <a:rPr lang="en-US" altLang="zh-TW" sz="1200" kern="1200" dirty="0" smtClean="0">
                <a:solidFill>
                  <a:schemeClr val="tx1"/>
                </a:solidFill>
                <a:latin typeface="+mn-lt"/>
                <a:ea typeface="+mn-ea"/>
                <a:cs typeface="+mn-cs"/>
              </a:rPr>
              <a:t>1500</a:t>
            </a:r>
            <a:r>
              <a:rPr lang="zh-TW" altLang="en-US" sz="1200" kern="1200" dirty="0" smtClean="0">
                <a:solidFill>
                  <a:schemeClr val="tx1"/>
                </a:solidFill>
                <a:latin typeface="+mn-lt"/>
                <a:ea typeface="+mn-ea"/>
                <a:cs typeface="+mn-cs"/>
              </a:rPr>
              <a:t>提升到</a:t>
            </a:r>
            <a:r>
              <a:rPr lang="en-US" altLang="zh-TW" sz="1200" kern="1200" dirty="0" smtClean="0">
                <a:solidFill>
                  <a:schemeClr val="tx1"/>
                </a:solidFill>
                <a:latin typeface="+mn-lt"/>
                <a:ea typeface="+mn-ea"/>
                <a:cs typeface="+mn-cs"/>
              </a:rPr>
              <a:t>9000</a:t>
            </a:r>
            <a:r>
              <a:rPr lang="zh-TW" altLang="en-US" sz="1200" kern="1200" dirty="0" smtClean="0">
                <a:solidFill>
                  <a:schemeClr val="tx1"/>
                </a:solidFill>
                <a:latin typeface="+mn-lt"/>
                <a:ea typeface="+mn-ea"/>
                <a:cs typeface="+mn-cs"/>
              </a:rPr>
              <a:t>，比原来提高了</a:t>
            </a:r>
            <a:r>
              <a:rPr lang="en-US" altLang="zh-TW" sz="1200" kern="1200" dirty="0" smtClean="0">
                <a:solidFill>
                  <a:schemeClr val="tx1"/>
                </a:solidFill>
                <a:latin typeface="+mn-lt"/>
                <a:ea typeface="+mn-ea"/>
                <a:cs typeface="+mn-cs"/>
              </a:rPr>
              <a:t>6</a:t>
            </a:r>
            <a:r>
              <a:rPr lang="zh-TW" altLang="en-US" sz="1200" kern="1200" dirty="0" smtClean="0">
                <a:solidFill>
                  <a:schemeClr val="tx1"/>
                </a:solidFill>
                <a:latin typeface="+mn-lt"/>
                <a:ea typeface="+mn-ea"/>
                <a:cs typeface="+mn-cs"/>
              </a:rPr>
              <a:t>倍。同时，响应时间从原来的</a:t>
            </a:r>
            <a:r>
              <a:rPr lang="en-US" altLang="zh-TW" sz="1200" kern="1200" dirty="0" smtClean="0">
                <a:solidFill>
                  <a:schemeClr val="tx1"/>
                </a:solidFill>
                <a:latin typeface="+mn-lt"/>
                <a:ea typeface="+mn-ea"/>
                <a:cs typeface="+mn-cs"/>
              </a:rPr>
              <a:t>16ms</a:t>
            </a:r>
            <a:r>
              <a:rPr lang="zh-TW" altLang="en-US" sz="1200" kern="1200" dirty="0" smtClean="0">
                <a:solidFill>
                  <a:schemeClr val="tx1"/>
                </a:solidFill>
                <a:latin typeface="+mn-lt"/>
                <a:ea typeface="+mn-ea"/>
                <a:cs typeface="+mn-cs"/>
              </a:rPr>
              <a:t>降低到</a:t>
            </a:r>
            <a:r>
              <a:rPr lang="en-US" altLang="zh-TW" sz="1200" kern="1200" dirty="0" smtClean="0">
                <a:solidFill>
                  <a:schemeClr val="tx1"/>
                </a:solidFill>
                <a:latin typeface="+mn-lt"/>
                <a:ea typeface="+mn-ea"/>
                <a:cs typeface="+mn-cs"/>
              </a:rPr>
              <a:t>10ms</a:t>
            </a:r>
            <a:r>
              <a:rPr lang="zh-TW" altLang="en-US" sz="1200" kern="1200" dirty="0" smtClean="0">
                <a:solidFill>
                  <a:schemeClr val="tx1"/>
                </a:solidFill>
                <a:latin typeface="+mn-lt"/>
                <a:ea typeface="+mn-ea"/>
                <a:cs typeface="+mn-cs"/>
              </a:rPr>
              <a:t>以下，降低了</a:t>
            </a:r>
            <a:r>
              <a:rPr lang="en-US" altLang="zh-TW" sz="1200" kern="1200" dirty="0" smtClean="0">
                <a:solidFill>
                  <a:schemeClr val="tx1"/>
                </a:solidFill>
                <a:latin typeface="+mn-lt"/>
                <a:ea typeface="+mn-ea"/>
                <a:cs typeface="+mn-cs"/>
              </a:rPr>
              <a:t>50%</a:t>
            </a:r>
            <a:r>
              <a:rPr lang="zh-TW" altLang="en-US" sz="1200" kern="1200" dirty="0" smtClean="0">
                <a:solidFill>
                  <a:schemeClr val="tx1"/>
                </a:solidFill>
                <a:latin typeface="+mn-lt"/>
                <a:ea typeface="+mn-ea"/>
                <a:cs typeface="+mn-cs"/>
              </a:rPr>
              <a:t>。</a:t>
            </a:r>
            <a:endParaRPr lang="en-US" altLang="zh-TW"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3BC8FC3-A123-4B49-B992-91868DF5A905}" type="slidenum">
              <a:rPr lang="en-US" smtClean="0"/>
              <a:t>22</a:t>
            </a:fld>
            <a:endParaRPr lang="en-US"/>
          </a:p>
        </p:txBody>
      </p:sp>
    </p:spTree>
    <p:extLst>
      <p:ext uri="{BB962C8B-B14F-4D97-AF65-F5344CB8AC3E}">
        <p14:creationId xmlns:p14="http://schemas.microsoft.com/office/powerpoint/2010/main" val="3678502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t>
            </a:r>
            <a:r>
              <a:rPr lang="en-US" dirty="0" smtClean="0"/>
              <a:t>slite</a:t>
            </a:r>
            <a:r>
              <a:rPr lang="en-US" dirty="0" smtClean="0"/>
              <a:t>取名的原因是，用很小的代码把kissy的loader独立出来，且kslite的模块可以被kissy兼容，随着kissy的多次更新，以及kslite的代码固化，被兼容这个目标已经被放弃</a:t>
            </a:r>
            <a:endParaRPr lang="en-US" dirty="0"/>
          </a:p>
        </p:txBody>
      </p:sp>
      <p:sp>
        <p:nvSpPr>
          <p:cNvPr id="4" name="Slide Number Placeholder 3"/>
          <p:cNvSpPr>
            <a:spLocks noGrp="1"/>
          </p:cNvSpPr>
          <p:nvPr>
            <p:ph type="sldNum" sz="quarter" idx="10"/>
          </p:nvPr>
        </p:nvSpPr>
        <p:spPr/>
        <p:txBody>
          <a:bodyPr/>
          <a:lstStyle/>
          <a:p>
            <a:fld id="{73BC8FC3-A123-4B49-B992-91868DF5A905}" type="slidenum">
              <a:rPr lang="en-US" smtClean="0"/>
              <a:t>27</a:t>
            </a:fld>
            <a:endParaRPr lang="en-US"/>
          </a:p>
        </p:txBody>
      </p:sp>
    </p:spTree>
    <p:extLst>
      <p:ext uri="{BB962C8B-B14F-4D97-AF65-F5344CB8AC3E}">
        <p14:creationId xmlns:p14="http://schemas.microsoft.com/office/powerpoint/2010/main" val="446993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BC8FC3-A123-4B49-B992-91868DF5A905}" type="slidenum">
              <a:rPr lang="en-US" smtClean="0"/>
              <a:t>31</a:t>
            </a:fld>
            <a:endParaRPr lang="en-US"/>
          </a:p>
        </p:txBody>
      </p:sp>
    </p:spTree>
    <p:extLst>
      <p:ext uri="{BB962C8B-B14F-4D97-AF65-F5344CB8AC3E}">
        <p14:creationId xmlns:p14="http://schemas.microsoft.com/office/powerpoint/2010/main" val="1986742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BC8FC3-A123-4B49-B992-91868DF5A905}" type="slidenum">
              <a:rPr lang="en-US" smtClean="0"/>
              <a:t>32</a:t>
            </a:fld>
            <a:endParaRPr lang="en-US"/>
          </a:p>
        </p:txBody>
      </p:sp>
    </p:spTree>
    <p:extLst>
      <p:ext uri="{BB962C8B-B14F-4D97-AF65-F5344CB8AC3E}">
        <p14:creationId xmlns:p14="http://schemas.microsoft.com/office/powerpoint/2010/main" val="1986742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charset="2"/>
              <a:buChar char="Ø"/>
            </a:pPr>
            <a:r>
              <a:rPr lang="zh-CN" altLang="en-US" dirty="0" smtClean="0"/>
              <a:t>创意不能很好的重用，特别是在淘宝广告多个产品线内</a:t>
            </a:r>
            <a:endParaRPr lang="en-US" altLang="zh-CN" dirty="0" smtClean="0"/>
          </a:p>
          <a:p>
            <a:pPr marL="285750" indent="-285750">
              <a:buFont typeface="Wingdings" charset="2"/>
              <a:buChar char="Ø"/>
            </a:pPr>
            <a:endParaRPr lang="en-US" dirty="0" smtClean="0"/>
          </a:p>
          <a:p>
            <a:endParaRPr lang="en-US" dirty="0"/>
          </a:p>
        </p:txBody>
      </p:sp>
      <p:sp>
        <p:nvSpPr>
          <p:cNvPr id="4" name="Slide Number Placeholder 3"/>
          <p:cNvSpPr>
            <a:spLocks noGrp="1"/>
          </p:cNvSpPr>
          <p:nvPr>
            <p:ph type="sldNum" sz="quarter" idx="10"/>
          </p:nvPr>
        </p:nvSpPr>
        <p:spPr/>
        <p:txBody>
          <a:bodyPr/>
          <a:lstStyle/>
          <a:p>
            <a:fld id="{73BC8FC3-A123-4B49-B992-91868DF5A905}" type="slidenum">
              <a:rPr lang="en-US" smtClean="0"/>
              <a:t>34</a:t>
            </a:fld>
            <a:endParaRPr lang="en-US"/>
          </a:p>
        </p:txBody>
      </p:sp>
    </p:spTree>
    <p:extLst>
      <p:ext uri="{BB962C8B-B14F-4D97-AF65-F5344CB8AC3E}">
        <p14:creationId xmlns:p14="http://schemas.microsoft.com/office/powerpoint/2010/main" val="771368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09</a:t>
            </a:r>
            <a:r>
              <a:rPr lang="zh-CN" altLang="en-US" dirty="0" smtClean="0"/>
              <a:t>年我们为</a:t>
            </a:r>
            <a:r>
              <a:rPr lang="en-US" altLang="zh-CN" dirty="0" err="1" smtClean="0"/>
              <a:t>bm</a:t>
            </a:r>
            <a:r>
              <a:rPr lang="zh-CN" altLang="en-US" dirty="0" smtClean="0"/>
              <a:t>增加了商品模块，</a:t>
            </a:r>
            <a:r>
              <a:rPr lang="en-US" altLang="zh-CN" dirty="0" smtClean="0"/>
              <a:t>widget </a:t>
            </a:r>
            <a:r>
              <a:rPr lang="en-US" altLang="zh-CN" dirty="0" err="1" smtClean="0"/>
              <a:t>plateform</a:t>
            </a:r>
            <a:r>
              <a:rPr lang="zh-CN" altLang="en-US" dirty="0" smtClean="0"/>
              <a:t>在</a:t>
            </a:r>
            <a:r>
              <a:rPr lang="en-US" altLang="zh-CN" dirty="0" err="1" smtClean="0"/>
              <a:t>bm</a:t>
            </a:r>
            <a:r>
              <a:rPr lang="zh-CN" altLang="en-US" dirty="0" smtClean="0"/>
              <a:t>第一次落地实现</a:t>
            </a:r>
            <a:endParaRPr lang="en-US" dirty="0"/>
          </a:p>
        </p:txBody>
      </p:sp>
      <p:sp>
        <p:nvSpPr>
          <p:cNvPr id="4" name="Slide Number Placeholder 3"/>
          <p:cNvSpPr>
            <a:spLocks noGrp="1"/>
          </p:cNvSpPr>
          <p:nvPr>
            <p:ph type="sldNum" sz="quarter" idx="10"/>
          </p:nvPr>
        </p:nvSpPr>
        <p:spPr/>
        <p:txBody>
          <a:bodyPr/>
          <a:lstStyle/>
          <a:p>
            <a:fld id="{73BC8FC3-A123-4B49-B992-91868DF5A905}" type="slidenum">
              <a:rPr lang="en-US" smtClean="0"/>
              <a:t>37</a:t>
            </a:fld>
            <a:endParaRPr lang="en-US"/>
          </a:p>
        </p:txBody>
      </p:sp>
    </p:spTree>
    <p:extLst>
      <p:ext uri="{BB962C8B-B14F-4D97-AF65-F5344CB8AC3E}">
        <p14:creationId xmlns:p14="http://schemas.microsoft.com/office/powerpoint/2010/main" val="3985304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smtClean="0"/>
              <a:t>淘宝直通车、钻石展位</a:t>
            </a:r>
            <a:r>
              <a:rPr lang="en-US" altLang="zh-CN" dirty="0" smtClean="0"/>
              <a:t>+</a:t>
            </a:r>
            <a:r>
              <a:rPr lang="zh-CN" altLang="en-US" dirty="0" smtClean="0"/>
              <a:t>、</a:t>
            </a:r>
            <a:r>
              <a:rPr lang="en-US" altLang="zh-CN" dirty="0" err="1" smtClean="0"/>
              <a:t>Tanx</a:t>
            </a:r>
            <a:r>
              <a:rPr lang="zh-CN" altLang="en-US" dirty="0" smtClean="0"/>
              <a:t>、淘宝联盟</a:t>
            </a:r>
            <a:endParaRPr lang="en-US" dirty="0" smtClean="0"/>
          </a:p>
          <a:p>
            <a:endParaRPr lang="en-US" dirty="0"/>
          </a:p>
        </p:txBody>
      </p:sp>
      <p:sp>
        <p:nvSpPr>
          <p:cNvPr id="4" name="Slide Number Placeholder 3"/>
          <p:cNvSpPr>
            <a:spLocks noGrp="1"/>
          </p:cNvSpPr>
          <p:nvPr>
            <p:ph type="sldNum" sz="quarter" idx="10"/>
          </p:nvPr>
        </p:nvSpPr>
        <p:spPr/>
        <p:txBody>
          <a:bodyPr/>
          <a:lstStyle/>
          <a:p>
            <a:fld id="{73BC8FC3-A123-4B49-B992-91868DF5A905}" type="slidenum">
              <a:rPr lang="en-US" smtClean="0"/>
              <a:pPr/>
              <a:t>4</a:t>
            </a:fld>
            <a:endParaRPr lang="en-US"/>
          </a:p>
        </p:txBody>
      </p:sp>
    </p:spTree>
    <p:extLst>
      <p:ext uri="{BB962C8B-B14F-4D97-AF65-F5344CB8AC3E}">
        <p14:creationId xmlns:p14="http://schemas.microsoft.com/office/powerpoint/2010/main" val="24489487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http://</a:t>
            </a:r>
            <a:r>
              <a:rPr lang="fr-FR" dirty="0" err="1" smtClean="0"/>
              <a:t>peter.michaux.ca</a:t>
            </a:r>
            <a:r>
              <a:rPr lang="fr-FR" dirty="0" smtClean="0"/>
              <a:t>/articles/</a:t>
            </a:r>
            <a:r>
              <a:rPr lang="fr-FR" dirty="0" err="1" smtClean="0"/>
              <a:t>javascript</a:t>
            </a:r>
            <a:r>
              <a:rPr lang="fr-FR" dirty="0" smtClean="0"/>
              <a:t>-</a:t>
            </a:r>
            <a:r>
              <a:rPr lang="fr-FR" dirty="0" err="1" smtClean="0"/>
              <a:t>is</a:t>
            </a:r>
            <a:r>
              <a:rPr lang="fr-FR" dirty="0" smtClean="0"/>
              <a:t>-</a:t>
            </a:r>
            <a:r>
              <a:rPr lang="fr-FR" dirty="0" err="1" smtClean="0"/>
              <a:t>dead</a:t>
            </a:r>
            <a:r>
              <a:rPr lang="fr-FR" dirty="0" smtClean="0"/>
              <a:t>-long-live-</a:t>
            </a:r>
            <a:r>
              <a:rPr lang="fr-FR" dirty="0" err="1" smtClean="0"/>
              <a:t>javascript</a:t>
            </a:r>
            <a:endParaRPr lang="fr-FR" dirty="0" smtClean="0"/>
          </a:p>
          <a:p>
            <a:endParaRPr lang="en-US" dirty="0"/>
          </a:p>
        </p:txBody>
      </p:sp>
      <p:sp>
        <p:nvSpPr>
          <p:cNvPr id="4" name="Slide Number Placeholder 3"/>
          <p:cNvSpPr>
            <a:spLocks noGrp="1"/>
          </p:cNvSpPr>
          <p:nvPr>
            <p:ph type="sldNum" sz="quarter" idx="10"/>
          </p:nvPr>
        </p:nvSpPr>
        <p:spPr/>
        <p:txBody>
          <a:bodyPr/>
          <a:lstStyle/>
          <a:p>
            <a:fld id="{73BC8FC3-A123-4B49-B992-91868DF5A905}" type="slidenum">
              <a:rPr lang="en-US" smtClean="0"/>
              <a:t>45</a:t>
            </a:fld>
            <a:endParaRPr lang="en-US"/>
          </a:p>
        </p:txBody>
      </p:sp>
    </p:spTree>
    <p:extLst>
      <p:ext uri="{BB962C8B-B14F-4D97-AF65-F5344CB8AC3E}">
        <p14:creationId xmlns:p14="http://schemas.microsoft.com/office/powerpoint/2010/main" val="2334482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能用上这么多不是巧合，因为我们在往一个方向努力</a:t>
            </a:r>
            <a:endParaRPr lang="en-US" dirty="0" smtClean="0"/>
          </a:p>
          <a:p>
            <a:endParaRPr lang="en-US" dirty="0" smtClean="0"/>
          </a:p>
          <a:p>
            <a:r>
              <a:rPr lang="en-US" dirty="0" err="1" smtClean="0"/>
              <a:t>S</a:t>
            </a:r>
            <a:r>
              <a:rPr lang="en-US" dirty="0" err="1" smtClean="0"/>
              <a:t>ea</a:t>
            </a:r>
            <a:r>
              <a:rPr lang="en-US" altLang="zh-CN" dirty="0" err="1" smtClean="0"/>
              <a:t>JS</a:t>
            </a:r>
            <a:r>
              <a:rPr lang="en-US" dirty="0" smtClean="0"/>
              <a:t>: http://</a:t>
            </a:r>
            <a:r>
              <a:rPr lang="en-US" dirty="0" err="1" smtClean="0"/>
              <a:t>seajs.org</a:t>
            </a:r>
            <a:endParaRPr lang="en-US" dirty="0" smtClean="0"/>
          </a:p>
          <a:p>
            <a:r>
              <a:rPr lang="en-US" altLang="zh-TW" dirty="0" err="1" smtClean="0"/>
              <a:t>SeaJS</a:t>
            </a:r>
            <a:r>
              <a:rPr lang="en-US" altLang="zh-TW" dirty="0" smtClean="0"/>
              <a:t> </a:t>
            </a:r>
            <a:r>
              <a:rPr lang="zh-TW" altLang="en-US" dirty="0" smtClean="0"/>
              <a:t>是一个适用于 </a:t>
            </a:r>
            <a:r>
              <a:rPr lang="en-US" altLang="zh-TW" dirty="0" smtClean="0"/>
              <a:t>Web </a:t>
            </a:r>
            <a:r>
              <a:rPr lang="zh-TW" altLang="en-US" dirty="0" smtClean="0"/>
              <a:t>浏览器端的模块加载器。使用 </a:t>
            </a:r>
            <a:r>
              <a:rPr lang="en-US" altLang="zh-TW" dirty="0" err="1" smtClean="0"/>
              <a:t>SeaJS</a:t>
            </a:r>
            <a:r>
              <a:rPr lang="zh-TW" altLang="en-US" dirty="0" smtClean="0"/>
              <a:t>，可以更好地组织 </a:t>
            </a:r>
            <a:r>
              <a:rPr lang="en-US" altLang="zh-TW" dirty="0" smtClean="0"/>
              <a:t>JavaScript </a:t>
            </a:r>
            <a:r>
              <a:rPr lang="zh-TW" altLang="en-US" dirty="0" smtClean="0"/>
              <a:t>代码。</a:t>
            </a:r>
            <a:endParaRPr lang="en-US" dirty="0" smtClean="0"/>
          </a:p>
          <a:p>
            <a:endParaRPr lang="en-US" dirty="0" smtClean="0"/>
          </a:p>
          <a:p>
            <a:r>
              <a:rPr lang="en-US" dirty="0" smtClean="0"/>
              <a:t>TFS:</a:t>
            </a:r>
            <a:r>
              <a:rPr lang="hr-HR" dirty="0" smtClean="0"/>
              <a:t>http://tfs.taobao.org/</a:t>
            </a:r>
          </a:p>
          <a:p>
            <a:r>
              <a:rPr lang="en-US" altLang="zh-TW" dirty="0" smtClean="0"/>
              <a:t>TFS</a:t>
            </a:r>
            <a:r>
              <a:rPr lang="zh-TW" altLang="en-US" dirty="0" smtClean="0"/>
              <a:t>是淘宝针对海量非结构化数据存储设计的分布式系统，构筑在普通的</a:t>
            </a:r>
            <a:r>
              <a:rPr lang="en-US" altLang="zh-TW" dirty="0" smtClean="0"/>
              <a:t>Linux</a:t>
            </a:r>
            <a:r>
              <a:rPr lang="zh-TW" altLang="en-US" dirty="0" smtClean="0"/>
              <a:t>机器集群上，可为外部提供高可靠和高并发的存储访问。高可扩展、高可用、高性能、面向互联网服务。</a:t>
            </a:r>
            <a:endParaRPr lang="hr-HR" dirty="0" smtClean="0"/>
          </a:p>
          <a:p>
            <a:endParaRPr lang="hr-HR" dirty="0" smtClean="0"/>
          </a:p>
          <a:p>
            <a:r>
              <a:rPr lang="hr-HR" dirty="0" smtClean="0"/>
              <a:t>Tair:</a:t>
            </a:r>
            <a:r>
              <a:rPr lang="nl-NL" dirty="0" smtClean="0"/>
              <a:t>http://</a:t>
            </a:r>
            <a:r>
              <a:rPr lang="nl-NL" dirty="0" err="1" smtClean="0"/>
              <a:t>code.taobao.org</a:t>
            </a:r>
            <a:r>
              <a:rPr lang="nl-NL" dirty="0" smtClean="0"/>
              <a:t>/p/</a:t>
            </a:r>
            <a:r>
              <a:rPr lang="nl-NL" dirty="0" err="1" smtClean="0"/>
              <a:t>tair</a:t>
            </a:r>
            <a:r>
              <a:rPr lang="nl-NL" dirty="0" smtClean="0"/>
              <a:t>/</a:t>
            </a:r>
            <a:r>
              <a:rPr lang="nl-NL" dirty="0" err="1" smtClean="0"/>
              <a:t>wiki</a:t>
            </a:r>
            <a:r>
              <a:rPr lang="nl-NL" dirty="0" smtClean="0"/>
              <a:t>/intro/</a:t>
            </a:r>
          </a:p>
          <a:p>
            <a:r>
              <a:rPr lang="en-US" altLang="zh-TW" dirty="0" err="1" smtClean="0"/>
              <a:t>tair</a:t>
            </a:r>
            <a:r>
              <a:rPr lang="en-US" altLang="zh-TW" dirty="0" smtClean="0"/>
              <a:t> </a:t>
            </a:r>
            <a:r>
              <a:rPr lang="zh-TW" altLang="en-US" dirty="0" smtClean="0"/>
              <a:t>是淘宝自己开发的一个分布式 </a:t>
            </a:r>
            <a:r>
              <a:rPr lang="en-US" altLang="zh-TW" dirty="0" smtClean="0"/>
              <a:t>key/value </a:t>
            </a:r>
            <a:r>
              <a:rPr lang="zh-TW" altLang="en-US" dirty="0" smtClean="0"/>
              <a:t>存储引擎</a:t>
            </a:r>
            <a:r>
              <a:rPr lang="en-US" altLang="zh-TW" dirty="0" smtClean="0"/>
              <a:t>. </a:t>
            </a:r>
            <a:r>
              <a:rPr lang="en-US" altLang="zh-TW" dirty="0" err="1" smtClean="0"/>
              <a:t>tair</a:t>
            </a:r>
            <a:r>
              <a:rPr lang="en-US" altLang="zh-TW" dirty="0" smtClean="0"/>
              <a:t> </a:t>
            </a:r>
            <a:r>
              <a:rPr lang="zh-TW" altLang="en-US" dirty="0" smtClean="0"/>
              <a:t>分为持久化和非持久化两种使用方式</a:t>
            </a:r>
            <a:r>
              <a:rPr lang="en-US" altLang="zh-TW" dirty="0" smtClean="0"/>
              <a:t>. </a:t>
            </a:r>
            <a:r>
              <a:rPr lang="zh-TW" altLang="en-US" dirty="0" smtClean="0"/>
              <a:t>非持久化的 </a:t>
            </a:r>
            <a:r>
              <a:rPr lang="en-US" altLang="zh-TW" dirty="0" err="1" smtClean="0"/>
              <a:t>tair</a:t>
            </a:r>
            <a:r>
              <a:rPr lang="en-US" altLang="zh-TW" dirty="0" smtClean="0"/>
              <a:t> </a:t>
            </a:r>
            <a:r>
              <a:rPr lang="zh-TW" altLang="en-US" dirty="0" smtClean="0"/>
              <a:t>可以看成是一个分布式缓存</a:t>
            </a:r>
            <a:r>
              <a:rPr lang="en-US" altLang="zh-TW" dirty="0" smtClean="0"/>
              <a:t>. </a:t>
            </a:r>
            <a:r>
              <a:rPr lang="zh-TW" altLang="en-US" dirty="0" smtClean="0"/>
              <a:t>持久化的 </a:t>
            </a:r>
            <a:r>
              <a:rPr lang="en-US" altLang="zh-TW" dirty="0" err="1" smtClean="0"/>
              <a:t>tair</a:t>
            </a:r>
            <a:r>
              <a:rPr lang="en-US" altLang="zh-TW" dirty="0" smtClean="0"/>
              <a:t> </a:t>
            </a:r>
            <a:r>
              <a:rPr lang="zh-TW" altLang="en-US" dirty="0" smtClean="0"/>
              <a:t>将数据存放于磁盘中</a:t>
            </a:r>
            <a:r>
              <a:rPr lang="en-US" altLang="zh-TW" dirty="0" smtClean="0"/>
              <a:t>. </a:t>
            </a:r>
            <a:r>
              <a:rPr lang="zh-TW" altLang="en-US" dirty="0" smtClean="0"/>
              <a:t>为了解决磁盘损坏导致数据丢失</a:t>
            </a:r>
            <a:r>
              <a:rPr lang="en-US" altLang="zh-TW" dirty="0" smtClean="0"/>
              <a:t>, </a:t>
            </a:r>
            <a:r>
              <a:rPr lang="en-US" altLang="zh-TW" dirty="0" err="1" smtClean="0"/>
              <a:t>tair</a:t>
            </a:r>
            <a:r>
              <a:rPr lang="en-US" altLang="zh-TW" dirty="0" smtClean="0"/>
              <a:t> </a:t>
            </a:r>
            <a:r>
              <a:rPr lang="zh-TW" altLang="en-US" dirty="0" smtClean="0"/>
              <a:t>可以配置数据的备份数目</a:t>
            </a:r>
            <a:r>
              <a:rPr lang="en-US" altLang="zh-TW" dirty="0" smtClean="0"/>
              <a:t>, </a:t>
            </a:r>
            <a:r>
              <a:rPr lang="en-US" altLang="zh-TW" dirty="0" err="1" smtClean="0"/>
              <a:t>tair</a:t>
            </a:r>
            <a:r>
              <a:rPr lang="en-US" altLang="zh-TW" dirty="0" smtClean="0"/>
              <a:t> </a:t>
            </a:r>
            <a:r>
              <a:rPr lang="zh-TW" altLang="en-US" dirty="0" smtClean="0"/>
              <a:t>自动将一份数据的不同备份放到不同的主机上</a:t>
            </a:r>
            <a:r>
              <a:rPr lang="en-US" altLang="zh-TW" dirty="0" smtClean="0"/>
              <a:t>, </a:t>
            </a:r>
            <a:r>
              <a:rPr lang="zh-TW" altLang="en-US" dirty="0" smtClean="0"/>
              <a:t>当有主机发生异常</a:t>
            </a:r>
            <a:r>
              <a:rPr lang="en-US" altLang="zh-TW" dirty="0" smtClean="0"/>
              <a:t>, </a:t>
            </a:r>
            <a:r>
              <a:rPr lang="zh-TW" altLang="en-US" dirty="0" smtClean="0"/>
              <a:t>无法正常提供服务的时候</a:t>
            </a:r>
            <a:r>
              <a:rPr lang="en-US" altLang="zh-TW" dirty="0" smtClean="0"/>
              <a:t>, </a:t>
            </a:r>
            <a:r>
              <a:rPr lang="zh-TW" altLang="en-US" dirty="0" smtClean="0"/>
              <a:t>其于的备份会继续提供服务</a:t>
            </a:r>
            <a:r>
              <a:rPr lang="en-US" altLang="zh-TW" dirty="0" smtClean="0"/>
              <a:t>.</a:t>
            </a:r>
            <a:endParaRPr lang="nl-NL" dirty="0" smtClean="0"/>
          </a:p>
          <a:p>
            <a:endParaRPr lang="nl-NL" dirty="0" smtClean="0"/>
          </a:p>
          <a:p>
            <a:r>
              <a:rPr lang="nl-NL" dirty="0" err="1" smtClean="0"/>
              <a:t>Tengine</a:t>
            </a:r>
            <a:r>
              <a:rPr lang="nl-NL" dirty="0" smtClean="0"/>
              <a:t>:</a:t>
            </a:r>
            <a:r>
              <a:rPr lang="fi-FI" dirty="0" err="1" smtClean="0"/>
              <a:t>http://tengine.taobao.org/index_cn.html</a:t>
            </a:r>
            <a:endParaRPr lang="fi-FI" dirty="0" smtClean="0"/>
          </a:p>
          <a:p>
            <a:r>
              <a:rPr lang="en-US" altLang="zh-TW" dirty="0" err="1" smtClean="0"/>
              <a:t>Tengine</a:t>
            </a:r>
            <a:r>
              <a:rPr lang="zh-TW" altLang="en-US" dirty="0" smtClean="0"/>
              <a:t>是由淘宝网发起的</a:t>
            </a:r>
            <a:r>
              <a:rPr lang="en-US" altLang="zh-TW" dirty="0" smtClean="0"/>
              <a:t>Web</a:t>
            </a:r>
            <a:r>
              <a:rPr lang="zh-TW" altLang="en-US" dirty="0" smtClean="0"/>
              <a:t>服务器项目。它在</a:t>
            </a:r>
            <a:r>
              <a:rPr lang="en-US" altLang="zh-TW" dirty="0" err="1" smtClean="0"/>
              <a:t>Nginx</a:t>
            </a:r>
            <a:r>
              <a:rPr lang="zh-TW" altLang="en-US" dirty="0" smtClean="0"/>
              <a:t>的基础上，针对大访问量网站的需求，添加了很多高级功能和特性。</a:t>
            </a:r>
            <a:r>
              <a:rPr lang="en-US" altLang="zh-TW" dirty="0" err="1" smtClean="0"/>
              <a:t>Tengine</a:t>
            </a:r>
            <a:r>
              <a:rPr lang="zh-TW" altLang="en-US" dirty="0" smtClean="0"/>
              <a:t>的性能和稳定性已经在大型的网站如淘宝网，天猫商城等得到了很好的检验。它的最终目标是打造一个高效、稳定、安全、易用的</a:t>
            </a:r>
            <a:r>
              <a:rPr lang="en-US" altLang="zh-TW" dirty="0" smtClean="0"/>
              <a:t>Web</a:t>
            </a:r>
            <a:r>
              <a:rPr lang="zh-TW" altLang="en-US" dirty="0" smtClean="0"/>
              <a:t>平台。</a:t>
            </a:r>
            <a:endParaRPr lang="fi-FI" dirty="0" smtClean="0"/>
          </a:p>
          <a:p>
            <a:endParaRPr lang="fi-FI" dirty="0" smtClean="0"/>
          </a:p>
          <a:p>
            <a:r>
              <a:rPr lang="fi-FI" dirty="0" smtClean="0"/>
              <a:t>Green </a:t>
            </a:r>
            <a:r>
              <a:rPr lang="fi-FI" dirty="0" err="1" smtClean="0"/>
              <a:t>Compute</a:t>
            </a:r>
            <a:r>
              <a:rPr lang="fi-FI" dirty="0" smtClean="0"/>
              <a:t>:</a:t>
            </a:r>
            <a:r>
              <a:rPr lang="en-US" dirty="0" smtClean="0"/>
              <a:t>http://</a:t>
            </a:r>
            <a:r>
              <a:rPr lang="en-US" dirty="0" err="1" smtClean="0"/>
              <a:t>www.greencompute.org</a:t>
            </a:r>
            <a:r>
              <a:rPr lang="en-US" dirty="0" smtClean="0"/>
              <a:t>/</a:t>
            </a:r>
          </a:p>
          <a:p>
            <a:r>
              <a:rPr lang="zh-TW" altLang="en-US" dirty="0" smtClean="0"/>
              <a:t>淘宝针对自身的需求，在</a:t>
            </a:r>
            <a:r>
              <a:rPr lang="en-US" altLang="zh-TW" dirty="0" smtClean="0"/>
              <a:t>Intel</a:t>
            </a:r>
            <a:r>
              <a:rPr lang="zh-TW" altLang="en-US" dirty="0" smtClean="0"/>
              <a:t>和美超微等厂家的支持下定制了一款绿色低功耗的服务器。在该服务器定制完成并且进行一定规模应用的基础上，联合</a:t>
            </a:r>
            <a:r>
              <a:rPr lang="en-US" altLang="zh-TW" dirty="0" smtClean="0"/>
              <a:t>Intel</a:t>
            </a:r>
            <a:r>
              <a:rPr lang="zh-TW" altLang="en-US" dirty="0" smtClean="0"/>
              <a:t>和超微等硬件厂家共同发起开源“绿色计算”项目。该项目的主要目标是推动互联网整体硬件基础设施（包括服务器、网络设备、</a:t>
            </a:r>
            <a:r>
              <a:rPr lang="en-US" altLang="zh-TW" dirty="0" smtClean="0"/>
              <a:t>IDC</a:t>
            </a:r>
            <a:r>
              <a:rPr lang="zh-TW" altLang="en-US" dirty="0" smtClean="0"/>
              <a:t>机房、机架和电源等）的节能环保；</a:t>
            </a:r>
            <a:endParaRPr lang="en-US" dirty="0"/>
          </a:p>
        </p:txBody>
      </p:sp>
      <p:sp>
        <p:nvSpPr>
          <p:cNvPr id="4" name="Slide Number Placeholder 3"/>
          <p:cNvSpPr>
            <a:spLocks noGrp="1"/>
          </p:cNvSpPr>
          <p:nvPr>
            <p:ph type="sldNum" sz="quarter" idx="10"/>
          </p:nvPr>
        </p:nvSpPr>
        <p:spPr/>
        <p:txBody>
          <a:bodyPr/>
          <a:lstStyle/>
          <a:p>
            <a:fld id="{73BC8FC3-A123-4B49-B992-91868DF5A905}" type="slidenum">
              <a:rPr lang="en-US" smtClean="0"/>
              <a:t>48</a:t>
            </a:fld>
            <a:endParaRPr lang="en-US"/>
          </a:p>
        </p:txBody>
      </p:sp>
    </p:spTree>
    <p:extLst>
      <p:ext uri="{BB962C8B-B14F-4D97-AF65-F5344CB8AC3E}">
        <p14:creationId xmlns:p14="http://schemas.microsoft.com/office/powerpoint/2010/main" val="3086566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smtClean="0"/>
              <a:t>冰山一角</a:t>
            </a:r>
            <a:endParaRPr lang="en-US" dirty="0" smtClean="0"/>
          </a:p>
          <a:p>
            <a:endParaRPr lang="en-US" dirty="0"/>
          </a:p>
        </p:txBody>
      </p:sp>
      <p:sp>
        <p:nvSpPr>
          <p:cNvPr id="4" name="Slide Number Placeholder 3"/>
          <p:cNvSpPr>
            <a:spLocks noGrp="1"/>
          </p:cNvSpPr>
          <p:nvPr>
            <p:ph type="sldNum" sz="quarter" idx="10"/>
          </p:nvPr>
        </p:nvSpPr>
        <p:spPr/>
        <p:txBody>
          <a:bodyPr/>
          <a:lstStyle/>
          <a:p>
            <a:fld id="{73BC8FC3-A123-4B49-B992-91868DF5A905}" type="slidenum">
              <a:rPr lang="en-US" smtClean="0"/>
              <a:pPr/>
              <a:t>5</a:t>
            </a:fld>
            <a:endParaRPr lang="en-US"/>
          </a:p>
        </p:txBody>
      </p:sp>
    </p:spTree>
    <p:extLst>
      <p:ext uri="{BB962C8B-B14F-4D97-AF65-F5344CB8AC3E}">
        <p14:creationId xmlns:p14="http://schemas.microsoft.com/office/powerpoint/2010/main" val="2267663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t>千丝万缕的关系</a:t>
            </a:r>
          </a:p>
          <a:p>
            <a:r>
              <a:rPr lang="en-US" altLang="en-US" dirty="0" smtClean="0"/>
              <a:t>资源有限</a:t>
            </a:r>
            <a:endParaRPr lang="en-US" altLang="zh-CN" dirty="0" smtClean="0"/>
          </a:p>
          <a:p>
            <a:r>
              <a:rPr lang="zh-CN" altLang="en-US" dirty="0" smtClean="0"/>
              <a:t>互动</a:t>
            </a:r>
            <a:endParaRPr lang="en-US" altLang="zh-CN" dirty="0" smtClean="0"/>
          </a:p>
          <a:p>
            <a:r>
              <a:rPr lang="zh-CN" altLang="en-US" dirty="0" smtClean="0"/>
              <a:t>着力推动关键的改进</a:t>
            </a:r>
            <a:endParaRPr lang="en-US" altLang="zh-CN" dirty="0" smtClean="0"/>
          </a:p>
          <a:p>
            <a:r>
              <a:rPr lang="zh-CN" altLang="en-US" dirty="0" smtClean="0"/>
              <a:t>时机</a:t>
            </a:r>
            <a:endParaRPr lang="en-US" altLang="zh-CN" dirty="0" smtClean="0"/>
          </a:p>
          <a:p>
            <a:r>
              <a:rPr lang="zh-CN" altLang="en-US" dirty="0" smtClean="0"/>
              <a:t>牵一发动全身</a:t>
            </a:r>
            <a:endParaRPr lang="en-US" altLang="zh-CN" dirty="0" smtClean="0"/>
          </a:p>
          <a:p>
            <a:r>
              <a:rPr lang="zh-CN" altLang="en-US" dirty="0" smtClean="0"/>
              <a:t>今天讲的是完备系统里改进的推进与时机选择</a:t>
            </a:r>
            <a:endParaRPr lang="en-US" dirty="0" smtClean="0"/>
          </a:p>
          <a:p>
            <a:endParaRPr lang="en-US" dirty="0"/>
          </a:p>
        </p:txBody>
      </p:sp>
      <p:sp>
        <p:nvSpPr>
          <p:cNvPr id="4" name="Slide Number Placeholder 3"/>
          <p:cNvSpPr>
            <a:spLocks noGrp="1"/>
          </p:cNvSpPr>
          <p:nvPr>
            <p:ph type="sldNum" sz="quarter" idx="10"/>
          </p:nvPr>
        </p:nvSpPr>
        <p:spPr/>
        <p:txBody>
          <a:bodyPr/>
          <a:lstStyle/>
          <a:p>
            <a:fld id="{73BC8FC3-A123-4B49-B992-91868DF5A905}" type="slidenum">
              <a:rPr lang="en-US" smtClean="0"/>
              <a:t>6</a:t>
            </a:fld>
            <a:endParaRPr lang="en-US"/>
          </a:p>
        </p:txBody>
      </p:sp>
    </p:spTree>
    <p:extLst>
      <p:ext uri="{BB962C8B-B14F-4D97-AF65-F5344CB8AC3E}">
        <p14:creationId xmlns:p14="http://schemas.microsoft.com/office/powerpoint/2010/main" val="1017270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charset="2"/>
              <a:buNone/>
            </a:pPr>
            <a:r>
              <a:rPr lang="zh-CN" altLang="en-US" sz="1200" dirty="0" smtClean="0">
                <a:solidFill>
                  <a:srgbClr val="488FCD"/>
                </a:solidFill>
              </a:rPr>
              <a:t>好处</a:t>
            </a:r>
            <a:endParaRPr lang="en-US" altLang="zh-CN" sz="1200" dirty="0" smtClean="0">
              <a:solidFill>
                <a:srgbClr val="488FCD"/>
              </a:solidFill>
            </a:endParaRPr>
          </a:p>
          <a:p>
            <a:pPr marL="342900" indent="-342900">
              <a:buFont typeface="Wingdings" charset="2"/>
              <a:buChar char="Ø"/>
            </a:pPr>
            <a:r>
              <a:rPr lang="zh-CN" altLang="en-US" sz="1200" dirty="0" smtClean="0">
                <a:solidFill>
                  <a:srgbClr val="488FCD"/>
                </a:solidFill>
              </a:rPr>
              <a:t>接口简单</a:t>
            </a:r>
            <a:endParaRPr lang="en-US" altLang="zh-CN" sz="1200" dirty="0" smtClean="0">
              <a:solidFill>
                <a:srgbClr val="488FCD"/>
              </a:solidFill>
            </a:endParaRPr>
          </a:p>
          <a:p>
            <a:pPr marL="342900" indent="-342900">
              <a:buFont typeface="Wingdings" charset="2"/>
              <a:buChar char="Ø"/>
            </a:pPr>
            <a:r>
              <a:rPr lang="zh-CN" altLang="en-US" sz="1200" dirty="0" smtClean="0">
                <a:solidFill>
                  <a:srgbClr val="488FCD"/>
                </a:solidFill>
              </a:rPr>
              <a:t>位置明确</a:t>
            </a:r>
            <a:endParaRPr lang="en-US" altLang="zh-CN" sz="1200" dirty="0" smtClean="0">
              <a:solidFill>
                <a:srgbClr val="488FCD"/>
              </a:solidFill>
            </a:endParaRPr>
          </a:p>
          <a:p>
            <a:pPr marL="342900" indent="-342900">
              <a:buFont typeface="Wingdings" charset="2"/>
              <a:buChar char="Ø"/>
            </a:pPr>
            <a:r>
              <a:rPr lang="zh-CN" altLang="en-US" sz="1200" dirty="0" smtClean="0">
                <a:solidFill>
                  <a:srgbClr val="488FCD"/>
                </a:solidFill>
              </a:rPr>
              <a:t>展现迅速</a:t>
            </a:r>
            <a:endParaRPr lang="en-US" altLang="zh-CN" sz="1200" dirty="0" smtClean="0">
              <a:solidFill>
                <a:srgbClr val="488FCD"/>
              </a:solidFill>
            </a:endParaRPr>
          </a:p>
          <a:p>
            <a:r>
              <a:rPr lang="hr-HR" dirty="0" smtClean="0"/>
              <a:t>http://strip.taobaocdn.com/tfscom/T1iHzeXe4hXXbMsGbX.html</a:t>
            </a:r>
            <a:endParaRPr lang="en-US" dirty="0"/>
          </a:p>
        </p:txBody>
      </p:sp>
      <p:sp>
        <p:nvSpPr>
          <p:cNvPr id="4" name="Slide Number Placeholder 3"/>
          <p:cNvSpPr>
            <a:spLocks noGrp="1"/>
          </p:cNvSpPr>
          <p:nvPr>
            <p:ph type="sldNum" sz="quarter" idx="10"/>
          </p:nvPr>
        </p:nvSpPr>
        <p:spPr/>
        <p:txBody>
          <a:bodyPr/>
          <a:lstStyle/>
          <a:p>
            <a:fld id="{73BC8FC3-A123-4B49-B992-91868DF5A905}" type="slidenum">
              <a:rPr lang="en-US" smtClean="0"/>
              <a:t>8</a:t>
            </a:fld>
            <a:endParaRPr lang="en-US"/>
          </a:p>
        </p:txBody>
      </p:sp>
    </p:spTree>
    <p:extLst>
      <p:ext uri="{BB962C8B-B14F-4D97-AF65-F5344CB8AC3E}">
        <p14:creationId xmlns:p14="http://schemas.microsoft.com/office/powerpoint/2010/main" val="4051031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稳定是核心问题</a:t>
            </a:r>
            <a:endParaRPr lang="en-US" altLang="zh-CN" dirty="0" smtClean="0"/>
          </a:p>
          <a:p>
            <a:r>
              <a:rPr lang="en-US" altLang="zh-CN" dirty="0" smtClean="0"/>
              <a:t>SPOF</a:t>
            </a:r>
            <a:r>
              <a:rPr lang="zh-CN" altLang="en-US" dirty="0" smtClean="0"/>
              <a:t>不能有</a:t>
            </a:r>
            <a:endParaRPr lang="en-US" dirty="0" smtClean="0"/>
          </a:p>
          <a:p>
            <a:r>
              <a:rPr lang="en-US" dirty="0" smtClean="0"/>
              <a:t>稳定&gt;速度</a:t>
            </a:r>
          </a:p>
          <a:p>
            <a:r>
              <a:rPr lang="en-US" dirty="0" err="1" smtClean="0"/>
              <a:t>WPO实质</a:t>
            </a:r>
            <a:endParaRPr lang="en-US" dirty="0" smtClean="0"/>
          </a:p>
          <a:p>
            <a:endParaRPr lang="en-US" dirty="0"/>
          </a:p>
        </p:txBody>
      </p:sp>
      <p:sp>
        <p:nvSpPr>
          <p:cNvPr id="4" name="Slide Number Placeholder 3"/>
          <p:cNvSpPr>
            <a:spLocks noGrp="1"/>
          </p:cNvSpPr>
          <p:nvPr>
            <p:ph type="sldNum" sz="quarter" idx="10"/>
          </p:nvPr>
        </p:nvSpPr>
        <p:spPr/>
        <p:txBody>
          <a:bodyPr/>
          <a:lstStyle/>
          <a:p>
            <a:fld id="{73BC8FC3-A123-4B49-B992-91868DF5A905}" type="slidenum">
              <a:rPr lang="en-US" smtClean="0"/>
              <a:t>9</a:t>
            </a:fld>
            <a:endParaRPr lang="en-US"/>
          </a:p>
        </p:txBody>
      </p:sp>
    </p:spTree>
    <p:extLst>
      <p:ext uri="{BB962C8B-B14F-4D97-AF65-F5344CB8AC3E}">
        <p14:creationId xmlns:p14="http://schemas.microsoft.com/office/powerpoint/2010/main" val="2151407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Velocity </a:t>
            </a:r>
            <a:r>
              <a:rPr lang="zh-CN" altLang="en-US" dirty="0" smtClean="0"/>
              <a:t>说</a:t>
            </a:r>
            <a:r>
              <a:rPr lang="en-US" altLang="zh-CN" dirty="0" smtClean="0"/>
              <a:t> </a:t>
            </a:r>
            <a:r>
              <a:rPr lang="en-US" altLang="zh-CN" dirty="0" err="1" smtClean="0"/>
              <a:t>doc.write</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https://perf-metrics-velocity2012.appspot.com/#1</a:t>
            </a:r>
          </a:p>
          <a:p>
            <a:endParaRPr lang="en-US" dirty="0"/>
          </a:p>
        </p:txBody>
      </p:sp>
      <p:sp>
        <p:nvSpPr>
          <p:cNvPr id="4" name="Slide Number Placeholder 3"/>
          <p:cNvSpPr>
            <a:spLocks noGrp="1"/>
          </p:cNvSpPr>
          <p:nvPr>
            <p:ph type="sldNum" sz="quarter" idx="10"/>
          </p:nvPr>
        </p:nvSpPr>
        <p:spPr/>
        <p:txBody>
          <a:bodyPr/>
          <a:lstStyle/>
          <a:p>
            <a:fld id="{73BC8FC3-A123-4B49-B992-91868DF5A905}" type="slidenum">
              <a:rPr lang="en-US" smtClean="0"/>
              <a:t>10</a:t>
            </a:fld>
            <a:endParaRPr lang="en-US"/>
          </a:p>
        </p:txBody>
      </p:sp>
    </p:spTree>
    <p:extLst>
      <p:ext uri="{BB962C8B-B14F-4D97-AF65-F5344CB8AC3E}">
        <p14:creationId xmlns:p14="http://schemas.microsoft.com/office/powerpoint/2010/main" val="3861387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单一故障点我们不希望看到但确实存在</a:t>
            </a:r>
            <a:r>
              <a:rPr lang="en-US" altLang="zh-CN" dirty="0" smtClean="0"/>
              <a:t>.</a:t>
            </a:r>
            <a:r>
              <a:rPr lang="zh-CN" altLang="en-US" dirty="0" smtClean="0"/>
              <a:t>你的系统有多少</a:t>
            </a:r>
            <a:r>
              <a:rPr lang="en-US" altLang="zh-CN" dirty="0" smtClean="0"/>
              <a:t>SPOF,DNS? CDN?</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区分速度和稳定</a:t>
            </a:r>
            <a:r>
              <a:rPr lang="en-US" altLang="zh-CN" dirty="0" smtClean="0"/>
              <a:t>,</a:t>
            </a:r>
            <a:r>
              <a:rPr lang="zh-CN" altLang="en-US" dirty="0" smtClean="0"/>
              <a:t>为了突出重点</a:t>
            </a:r>
            <a:r>
              <a:rPr lang="en-US" altLang="zh-CN"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脚本阻滞必须解决</a:t>
            </a:r>
            <a:r>
              <a:rPr lang="en-US" altLang="zh-CN" dirty="0" smtClean="0"/>
              <a:t>,</a:t>
            </a:r>
            <a:r>
              <a:rPr lang="zh-CN" altLang="en-US" dirty="0" smtClean="0"/>
              <a:t>其余的优化手段可以有取舍</a:t>
            </a:r>
            <a:r>
              <a:rPr lang="en-US" altLang="zh-CN" dirty="0" smtClean="0"/>
              <a:t>,</a:t>
            </a:r>
            <a:r>
              <a:rPr lang="zh-CN" altLang="en-US" dirty="0" smtClean="0"/>
              <a:t>甚至为了稳定可以违反某些常见</a:t>
            </a:r>
            <a:r>
              <a:rPr lang="en-US" altLang="zh-CN" dirty="0" smtClean="0"/>
              <a:t>rules.</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smtClean="0">
                <a:solidFill>
                  <a:srgbClr val="488FCD"/>
                </a:solidFill>
              </a:rPr>
              <a:t>两个去除SPOF的Chrome插件</a:t>
            </a:r>
            <a:r>
              <a:rPr lang="zh-CN" altLang="en-US" sz="1200" dirty="0" smtClean="0">
                <a:solidFill>
                  <a:srgbClr val="488FCD"/>
                </a:solidFill>
              </a:rPr>
              <a:t>：</a:t>
            </a:r>
            <a:endParaRPr lang="en-US" altLang="zh-CN" sz="1200" dirty="0" smtClean="0">
              <a:solidFill>
                <a:srgbClr val="488FCD"/>
              </a:solidFill>
            </a:endParaRPr>
          </a:p>
          <a:p>
            <a:r>
              <a:rPr lang="nl-NL" sz="1200" dirty="0" err="1" smtClean="0">
                <a:solidFill>
                  <a:srgbClr val="488FCD"/>
                </a:solidFill>
              </a:rPr>
              <a:t>https</a:t>
            </a:r>
            <a:r>
              <a:rPr lang="nl-NL" sz="1200" dirty="0" smtClean="0">
                <a:solidFill>
                  <a:srgbClr val="488FCD"/>
                </a:solidFill>
              </a:rPr>
              <a:t>://</a:t>
            </a:r>
            <a:r>
              <a:rPr lang="nl-NL" sz="1200" dirty="0" err="1" smtClean="0">
                <a:solidFill>
                  <a:srgbClr val="488FCD"/>
                </a:solidFill>
              </a:rPr>
              <a:t>chrome.google.com</a:t>
            </a:r>
            <a:r>
              <a:rPr lang="nl-NL" sz="1200" dirty="0" smtClean="0">
                <a:solidFill>
                  <a:srgbClr val="488FCD"/>
                </a:solidFill>
              </a:rPr>
              <a:t>/</a:t>
            </a:r>
            <a:r>
              <a:rPr lang="nl-NL" sz="1200" dirty="0" err="1" smtClean="0">
                <a:solidFill>
                  <a:srgbClr val="488FCD"/>
                </a:solidFill>
              </a:rPr>
              <a:t>webstore</a:t>
            </a:r>
            <a:r>
              <a:rPr lang="nl-NL" sz="1200" dirty="0" smtClean="0">
                <a:solidFill>
                  <a:srgbClr val="488FCD"/>
                </a:solidFill>
              </a:rPr>
              <a:t>/detail/</a:t>
            </a:r>
            <a:r>
              <a:rPr lang="nl-NL" sz="1200" dirty="0" err="1" smtClean="0">
                <a:solidFill>
                  <a:srgbClr val="488FCD"/>
                </a:solidFill>
              </a:rPr>
              <a:t>plikhggfbplemddobondkeogomgoodeg</a:t>
            </a:r>
            <a:r>
              <a:rPr lang="nl-NL" sz="1200" dirty="0" smtClean="0">
                <a:solidFill>
                  <a:srgbClr val="488FCD"/>
                </a:solidFill>
              </a:rPr>
              <a:t> </a:t>
            </a:r>
          </a:p>
          <a:p>
            <a:r>
              <a:rPr lang="sk-SK" sz="1200" dirty="0" smtClean="0">
                <a:solidFill>
                  <a:srgbClr val="488FCD"/>
                </a:solidFill>
              </a:rPr>
              <a:t>https://chrome.google.com/webstore/detail/flodkodajoabgkfcgcengpkojhejfkfg</a:t>
            </a:r>
            <a:endParaRPr lang="en-US" sz="1200" dirty="0" smtClean="0">
              <a:solidFill>
                <a:srgbClr val="488FCD"/>
              </a:solidFill>
            </a:endParaRPr>
          </a:p>
        </p:txBody>
      </p:sp>
      <p:sp>
        <p:nvSpPr>
          <p:cNvPr id="4" name="Slide Number Placeholder 3"/>
          <p:cNvSpPr>
            <a:spLocks noGrp="1"/>
          </p:cNvSpPr>
          <p:nvPr>
            <p:ph type="sldNum" sz="quarter" idx="10"/>
          </p:nvPr>
        </p:nvSpPr>
        <p:spPr/>
        <p:txBody>
          <a:bodyPr/>
          <a:lstStyle/>
          <a:p>
            <a:fld id="{73BC8FC3-A123-4B49-B992-91868DF5A905}" type="slidenum">
              <a:rPr lang="en-US" smtClean="0"/>
              <a:t>12</a:t>
            </a:fld>
            <a:endParaRPr lang="en-US"/>
          </a:p>
        </p:txBody>
      </p:sp>
    </p:spTree>
    <p:extLst>
      <p:ext uri="{BB962C8B-B14F-4D97-AF65-F5344CB8AC3E}">
        <p14:creationId xmlns:p14="http://schemas.microsoft.com/office/powerpoint/2010/main" val="3861387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404672" y="310468"/>
            <a:ext cx="4400598" cy="596278"/>
          </a:xfrm>
        </p:spPr>
        <p:txBody>
          <a:bodyPr>
            <a:normAutofit/>
          </a:bodyPr>
          <a:lstStyle>
            <a:lvl1pPr algn="l">
              <a:defRPr sz="2000">
                <a:solidFill>
                  <a:srgbClr val="488FCD"/>
                </a:solidFill>
                <a:latin typeface="微软雅黑"/>
                <a:ea typeface="微软雅黑"/>
                <a:cs typeface="微软雅黑"/>
              </a:defRPr>
            </a:lvl1pPr>
          </a:lstStyle>
          <a:p>
            <a:r>
              <a:rPr kumimoji="1" lang="zh-CN" altLang="en-US" dirty="0" smtClean="0"/>
              <a:t>这里是章节的标题</a:t>
            </a:r>
            <a:endParaRPr kumimoji="1" lang="zh-CN" altLang="en-US" dirty="0"/>
          </a:p>
        </p:txBody>
      </p:sp>
      <p:sp>
        <p:nvSpPr>
          <p:cNvPr id="3" name="副标题 2"/>
          <p:cNvSpPr>
            <a:spLocks noGrp="1"/>
          </p:cNvSpPr>
          <p:nvPr>
            <p:ph type="subTitle" idx="1" hasCustomPrompt="1"/>
          </p:nvPr>
        </p:nvSpPr>
        <p:spPr>
          <a:xfrm>
            <a:off x="404672" y="1134595"/>
            <a:ext cx="6400800" cy="1752600"/>
          </a:xfrm>
        </p:spPr>
        <p:txBody>
          <a:bodyPr>
            <a:normAutofit/>
          </a:bodyPr>
          <a:lstStyle>
            <a:lvl1pPr marL="0" indent="0" algn="l">
              <a:buFont typeface="Arial"/>
              <a:buNone/>
              <a:defRPr sz="1600">
                <a:solidFill>
                  <a:srgbClr val="488FCD"/>
                </a:solidFill>
                <a:latin typeface="微软雅黑"/>
                <a:ea typeface="微软雅黑"/>
                <a:cs typeface="微软雅黑"/>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这里是内容</a:t>
            </a:r>
            <a:endParaRPr kumimoji="1" lang="zh-CN" altLang="en-US" dirty="0"/>
          </a:p>
        </p:txBody>
      </p:sp>
    </p:spTree>
    <p:extLst>
      <p:ext uri="{BB962C8B-B14F-4D97-AF65-F5344CB8AC3E}">
        <p14:creationId xmlns:p14="http://schemas.microsoft.com/office/powerpoint/2010/main" val="219912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67830095"/>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53B5CA-D544-1848-AF8C-93BA682F137B}" type="datetimeFigureOut">
              <a:rPr kumimoji="1" lang="zh-CN" altLang="en-US" smtClean="0"/>
              <a:t>12-7-6</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F785C6-51F0-7340-BC0D-8EA704D5F2D7}" type="slidenum">
              <a:rPr kumimoji="1" lang="zh-CN" altLang="en-US" smtClean="0"/>
              <a:t>‹#›</a:t>
            </a:fld>
            <a:endParaRPr kumimoji="1" lang="zh-CN" altLang="en-US"/>
          </a:p>
        </p:txBody>
      </p:sp>
      <p:pic>
        <p:nvPicPr>
          <p:cNvPr id="10" name="图片 9" descr="4.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86301644"/>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www.stevesouders.com/blog/2010/06/01/frontend-spo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velocityconf.com/velocity2012/public/schedule/detail/25008" TargetMode="External"/><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slideshare.net/leneli/ss-608480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hyperlink" Target="https://support.google.com/adsense/bin/answer.py?hl=zh-Hans&amp;hlrm=en&amp;answer=48182" TargetMode="External"/><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1.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18.png"/><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etaoux/kslite" TargetMode="External"/><Relationship Id="rId3" Type="http://schemas.openxmlformats.org/officeDocument/2006/relationships/hyperlink" Target="https://github.com/seajs/seaj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limu.iteye.com/blog/845870"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hyperlink" Target="http://banner.taobao.com" TargetMode="External"/><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hyperlink" Target="http://peter.michaux.ca/articles/javascript-is-dead-long-live-javascript" TargetMode="External"/><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文本框 4"/>
          <p:cNvSpPr txBox="1"/>
          <p:nvPr/>
        </p:nvSpPr>
        <p:spPr>
          <a:xfrm>
            <a:off x="1009487" y="3182322"/>
            <a:ext cx="7795846" cy="615553"/>
          </a:xfrm>
          <a:prstGeom prst="rect">
            <a:avLst/>
          </a:prstGeom>
          <a:noFill/>
        </p:spPr>
        <p:txBody>
          <a:bodyPr wrap="square" rtlCol="0">
            <a:spAutoFit/>
          </a:bodyPr>
          <a:lstStyle/>
          <a:p>
            <a:r>
              <a:rPr kumimoji="1" lang="zh-TW" altLang="en-US" sz="3400" dirty="0">
                <a:solidFill>
                  <a:srgbClr val="FFFFFF"/>
                </a:solidFill>
                <a:latin typeface="微软雅黑"/>
                <a:ea typeface="微软雅黑"/>
                <a:cs typeface="微软雅黑"/>
              </a:rPr>
              <a:t>广告投放代码和创意代码持续优化</a:t>
            </a:r>
            <a:endParaRPr kumimoji="1" lang="zh-CN" altLang="en-US" sz="3400" dirty="0">
              <a:solidFill>
                <a:srgbClr val="FFFFFF"/>
              </a:solidFill>
              <a:latin typeface="微软雅黑"/>
              <a:ea typeface="微软雅黑"/>
              <a:cs typeface="微软雅黑"/>
            </a:endParaRPr>
          </a:p>
        </p:txBody>
      </p:sp>
      <p:sp>
        <p:nvSpPr>
          <p:cNvPr id="7" name="文本框 6"/>
          <p:cNvSpPr txBox="1"/>
          <p:nvPr/>
        </p:nvSpPr>
        <p:spPr>
          <a:xfrm>
            <a:off x="1009487" y="3957832"/>
            <a:ext cx="6858000" cy="369332"/>
          </a:xfrm>
          <a:prstGeom prst="rect">
            <a:avLst/>
          </a:prstGeom>
          <a:noFill/>
        </p:spPr>
        <p:txBody>
          <a:bodyPr wrap="square" rtlCol="0">
            <a:spAutoFit/>
          </a:bodyPr>
          <a:lstStyle/>
          <a:p>
            <a:r>
              <a:rPr kumimoji="1" lang="zh-CN" altLang="en-US" dirty="0" smtClean="0">
                <a:solidFill>
                  <a:srgbClr val="FFFFFF"/>
                </a:solidFill>
                <a:latin typeface="微软雅黑"/>
                <a:ea typeface="微软雅黑"/>
                <a:cs typeface="微软雅黑"/>
              </a:rPr>
              <a:t>一淘</a:t>
            </a:r>
            <a:r>
              <a:rPr kumimoji="1" lang="en-US" altLang="zh-CN" dirty="0" smtClean="0">
                <a:solidFill>
                  <a:srgbClr val="FFFFFF"/>
                </a:solidFill>
                <a:latin typeface="微软雅黑"/>
                <a:ea typeface="微软雅黑"/>
                <a:cs typeface="微软雅黑"/>
              </a:rPr>
              <a:t>UX - </a:t>
            </a:r>
            <a:r>
              <a:rPr kumimoji="1" lang="zh-CN" altLang="en-US" dirty="0" smtClean="0">
                <a:solidFill>
                  <a:srgbClr val="FFFFFF"/>
                </a:solidFill>
                <a:latin typeface="微软雅黑"/>
                <a:ea typeface="微软雅黑"/>
                <a:cs typeface="微软雅黑"/>
              </a:rPr>
              <a:t>李牧</a:t>
            </a:r>
            <a:endParaRPr kumimoji="1" lang="en-US" altLang="zh-CN" dirty="0" smtClean="0">
              <a:solidFill>
                <a:srgbClr val="FFFFFF"/>
              </a:solidFill>
              <a:latin typeface="微软雅黑"/>
              <a:ea typeface="微软雅黑"/>
              <a:cs typeface="微软雅黑"/>
            </a:endParaRPr>
          </a:p>
        </p:txBody>
      </p:sp>
      <p:sp>
        <p:nvSpPr>
          <p:cNvPr id="8" name="文本框 7"/>
          <p:cNvSpPr txBox="1"/>
          <p:nvPr/>
        </p:nvSpPr>
        <p:spPr>
          <a:xfrm>
            <a:off x="1009487" y="4496560"/>
            <a:ext cx="6858000" cy="338554"/>
          </a:xfrm>
          <a:prstGeom prst="rect">
            <a:avLst/>
          </a:prstGeom>
          <a:noFill/>
        </p:spPr>
        <p:txBody>
          <a:bodyPr wrap="square" rtlCol="0">
            <a:spAutoFit/>
          </a:bodyPr>
          <a:lstStyle/>
          <a:p>
            <a:r>
              <a:rPr kumimoji="1" lang="en-US" altLang="zh-CN" sz="1600" dirty="0" smtClean="0">
                <a:solidFill>
                  <a:srgbClr val="FFFFFF"/>
                </a:solidFill>
                <a:latin typeface="微软雅黑"/>
                <a:ea typeface="微软雅黑"/>
                <a:cs typeface="微软雅黑"/>
              </a:rPr>
              <a:t>2012-</a:t>
            </a:r>
            <a:r>
              <a:rPr kumimoji="1" lang="en-US" altLang="zh-CN" sz="1600" dirty="0">
                <a:solidFill>
                  <a:srgbClr val="FFFFFF"/>
                </a:solidFill>
                <a:latin typeface="微软雅黑"/>
                <a:ea typeface="微软雅黑"/>
                <a:cs typeface="微软雅黑"/>
              </a:rPr>
              <a:t>7</a:t>
            </a:r>
            <a:r>
              <a:rPr kumimoji="1" lang="en-US" altLang="zh-CN" sz="1600" dirty="0" smtClean="0">
                <a:solidFill>
                  <a:srgbClr val="FFFFFF"/>
                </a:solidFill>
                <a:latin typeface="微软雅黑"/>
                <a:ea typeface="微软雅黑"/>
                <a:cs typeface="微软雅黑"/>
              </a:rPr>
              <a:t>-7</a:t>
            </a:r>
          </a:p>
        </p:txBody>
      </p:sp>
    </p:spTree>
    <p:extLst>
      <p:ext uri="{BB962C8B-B14F-4D97-AF65-F5344CB8AC3E}">
        <p14:creationId xmlns:p14="http://schemas.microsoft.com/office/powerpoint/2010/main" val="424268727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en-US" sz="2800" dirty="0" smtClean="0"/>
              <a:t>3</a:t>
            </a:r>
            <a:r>
              <a:rPr lang="en-US" altLang="zh-CN" sz="2800" dirty="0" smtClean="0"/>
              <a:t>PO</a:t>
            </a:r>
            <a:r>
              <a:rPr lang="zh-CN" altLang="en-US" sz="2800" dirty="0" smtClean="0"/>
              <a:t>的核心是去除脚本阻滞</a:t>
            </a:r>
            <a:endParaRPr lang="en-US" sz="2800" dirty="0"/>
          </a:p>
        </p:txBody>
      </p:sp>
      <p:grpSp>
        <p:nvGrpSpPr>
          <p:cNvPr id="3" name="Group 2"/>
          <p:cNvGrpSpPr/>
          <p:nvPr/>
        </p:nvGrpSpPr>
        <p:grpSpPr>
          <a:xfrm>
            <a:off x="238657" y="1410930"/>
            <a:ext cx="7685427" cy="3144038"/>
            <a:chOff x="19240" y="3509080"/>
            <a:chExt cx="7685427" cy="3144038"/>
          </a:xfrm>
        </p:grpSpPr>
        <p:pic>
          <p:nvPicPr>
            <p:cNvPr id="4" name="Picture 3"/>
            <p:cNvPicPr>
              <a:picLocks noChangeAspect="1"/>
            </p:cNvPicPr>
            <p:nvPr/>
          </p:nvPicPr>
          <p:blipFill>
            <a:blip r:embed="rId3"/>
            <a:stretch>
              <a:fillRect/>
            </a:stretch>
          </p:blipFill>
          <p:spPr>
            <a:xfrm>
              <a:off x="19240" y="3509080"/>
              <a:ext cx="7685427" cy="3144038"/>
            </a:xfrm>
            <a:prstGeom prst="rect">
              <a:avLst/>
            </a:prstGeom>
          </p:spPr>
        </p:pic>
        <p:sp>
          <p:nvSpPr>
            <p:cNvPr id="5" name="TextBox 4"/>
            <p:cNvSpPr txBox="1"/>
            <p:nvPr/>
          </p:nvSpPr>
          <p:spPr>
            <a:xfrm>
              <a:off x="1454538" y="5845386"/>
              <a:ext cx="1210588" cy="400110"/>
            </a:xfrm>
            <a:prstGeom prst="rect">
              <a:avLst/>
            </a:prstGeom>
            <a:noFill/>
          </p:spPr>
          <p:txBody>
            <a:bodyPr wrap="none" rtlCol="0">
              <a:spAutoFit/>
            </a:bodyPr>
            <a:lstStyle/>
            <a:p>
              <a:r>
                <a:rPr lang="zh-CN" altLang="en-US" sz="2000" dirty="0" smtClean="0">
                  <a:solidFill>
                    <a:srgbClr val="595959"/>
                  </a:solidFill>
                  <a:latin typeface="Arial" pitchFamily="34" charset="0"/>
                  <a:ea typeface="楷体" pitchFamily="49" charset="-122"/>
                  <a:cs typeface="Arial" pitchFamily="34" charset="0"/>
                </a:rPr>
                <a:t>脚本阻滞</a:t>
              </a:r>
              <a:endParaRPr lang="zh-CN" altLang="en-US" sz="2400" dirty="0">
                <a:solidFill>
                  <a:srgbClr val="595959"/>
                </a:solidFill>
                <a:latin typeface="Arial" pitchFamily="34" charset="0"/>
                <a:ea typeface="楷体" pitchFamily="49" charset="-122"/>
                <a:cs typeface="Arial" pitchFamily="34" charset="0"/>
              </a:endParaRPr>
            </a:p>
          </p:txBody>
        </p:sp>
      </p:grpSp>
      <p:sp>
        <p:nvSpPr>
          <p:cNvPr id="6" name="TextBox 5"/>
          <p:cNvSpPr txBox="1"/>
          <p:nvPr/>
        </p:nvSpPr>
        <p:spPr>
          <a:xfrm>
            <a:off x="404671" y="5104625"/>
            <a:ext cx="7075675" cy="461665"/>
          </a:xfrm>
          <a:prstGeom prst="rect">
            <a:avLst/>
          </a:prstGeom>
          <a:noFill/>
        </p:spPr>
        <p:txBody>
          <a:bodyPr wrap="none" rtlCol="0">
            <a:spAutoFit/>
          </a:bodyPr>
          <a:lstStyle/>
          <a:p>
            <a:r>
              <a:rPr lang="zh-CN" altLang="en-US" sz="2400" b="1" dirty="0" smtClean="0">
                <a:solidFill>
                  <a:srgbClr val="488FCD"/>
                </a:solidFill>
                <a:latin typeface="Arial" pitchFamily="34" charset="0"/>
                <a:ea typeface="楷体" pitchFamily="49" charset="-122"/>
                <a:cs typeface="Arial" pitchFamily="34" charset="0"/>
              </a:rPr>
              <a:t>调用</a:t>
            </a:r>
            <a:r>
              <a:rPr lang="en-US" altLang="zh-CN" sz="2400" b="1" dirty="0" err="1" smtClean="0">
                <a:solidFill>
                  <a:srgbClr val="488FCD"/>
                </a:solidFill>
                <a:latin typeface="Arial" pitchFamily="34" charset="0"/>
                <a:ea typeface="楷体" pitchFamily="49" charset="-122"/>
                <a:cs typeface="Arial" pitchFamily="34" charset="0"/>
              </a:rPr>
              <a:t>document.write</a:t>
            </a:r>
            <a:r>
              <a:rPr lang="zh-CN" altLang="en-US" sz="2400" b="1" dirty="0" smtClean="0">
                <a:solidFill>
                  <a:srgbClr val="488FCD"/>
                </a:solidFill>
                <a:latin typeface="Arial" pitchFamily="34" charset="0"/>
                <a:ea typeface="楷体" pitchFamily="49" charset="-122"/>
                <a:cs typeface="Arial" pitchFamily="34" charset="0"/>
              </a:rPr>
              <a:t>的代码必须以阻滞的形式加载</a:t>
            </a:r>
            <a:endParaRPr lang="en-US" altLang="zh-CN" sz="2400" b="1" dirty="0" smtClean="0">
              <a:solidFill>
                <a:srgbClr val="488FCD"/>
              </a:solidFill>
              <a:latin typeface="Arial" pitchFamily="34" charset="0"/>
              <a:ea typeface="楷体" pitchFamily="49" charset="-122"/>
              <a:cs typeface="Arial" pitchFamily="34" charset="0"/>
            </a:endParaRPr>
          </a:p>
        </p:txBody>
      </p:sp>
    </p:spTree>
    <p:extLst>
      <p:ext uri="{BB962C8B-B14F-4D97-AF65-F5344CB8AC3E}">
        <p14:creationId xmlns:p14="http://schemas.microsoft.com/office/powerpoint/2010/main" val="214672328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371258" y="381000"/>
            <a:ext cx="7620000" cy="1044388"/>
          </a:xfrm>
          <a:prstGeom prst="rect">
            <a:avLst/>
          </a:prstGeom>
        </p:spPr>
        <p:txBody>
          <a:bodyPr vert="horz" lIns="91440" tIns="45720" rIns="91440" bIns="45720" rtlCol="0" anchor="ctr">
            <a:normAutofit/>
          </a:bodyPr>
          <a:lstStyle>
            <a:lvl1pPr>
              <a:spcBef>
                <a:spcPct val="0"/>
              </a:spcBef>
              <a:buNone/>
              <a:defRPr sz="2800">
                <a:solidFill>
                  <a:srgbClr val="488FCD"/>
                </a:solidFill>
                <a:latin typeface="微软雅黑"/>
                <a:ea typeface="微软雅黑"/>
                <a:cs typeface="微软雅黑"/>
              </a:defRPr>
            </a:lvl1pPr>
          </a:lstStyle>
          <a:p>
            <a:r>
              <a:rPr lang="zh-CN" altLang="en-US" dirty="0"/>
              <a:t>第三方内容可能影响网站稳定性</a:t>
            </a:r>
          </a:p>
        </p:txBody>
      </p:sp>
      <p:sp>
        <p:nvSpPr>
          <p:cNvPr id="2" name="TextBox 1"/>
          <p:cNvSpPr txBox="1"/>
          <p:nvPr/>
        </p:nvSpPr>
        <p:spPr>
          <a:xfrm>
            <a:off x="381000" y="1600200"/>
            <a:ext cx="8229600" cy="3539431"/>
          </a:xfrm>
          <a:prstGeom prst="rect">
            <a:avLst/>
          </a:prstGeom>
          <a:noFill/>
        </p:spPr>
        <p:txBody>
          <a:bodyPr wrap="square" rtlCol="0">
            <a:spAutoFit/>
          </a:bodyPr>
          <a:lstStyle/>
          <a:p>
            <a:pPr>
              <a:buNone/>
            </a:pPr>
            <a:r>
              <a:rPr lang="zh-CN" altLang="en-US" sz="2400" dirty="0" smtClean="0">
                <a:solidFill>
                  <a:srgbClr val="488FCD"/>
                </a:solidFill>
                <a:latin typeface="楷体" pitchFamily="49" charset="-122"/>
                <a:ea typeface="楷体" pitchFamily="49" charset="-122"/>
              </a:rPr>
              <a:t>多数第三方代码会调用</a:t>
            </a:r>
            <a:r>
              <a:rPr lang="en-US" altLang="zh-CN" sz="2400" dirty="0" err="1" smtClean="0">
                <a:solidFill>
                  <a:srgbClr val="488FCD"/>
                </a:solidFill>
                <a:latin typeface="楷体" pitchFamily="49" charset="-122"/>
                <a:ea typeface="楷体" pitchFamily="49" charset="-122"/>
              </a:rPr>
              <a:t>doc.write</a:t>
            </a:r>
            <a:r>
              <a:rPr lang="zh-CN" altLang="en-US" sz="2400" dirty="0" smtClean="0">
                <a:solidFill>
                  <a:srgbClr val="488FCD"/>
                </a:solidFill>
                <a:latin typeface="楷体" pitchFamily="49" charset="-122"/>
                <a:ea typeface="楷体" pitchFamily="49" charset="-122"/>
              </a:rPr>
              <a:t>即刻输出展现</a:t>
            </a:r>
            <a:r>
              <a:rPr lang="en-US" altLang="zh-CN" sz="2400" dirty="0" smtClean="0">
                <a:solidFill>
                  <a:srgbClr val="488FCD"/>
                </a:solidFill>
                <a:latin typeface="楷体" pitchFamily="49" charset="-122"/>
                <a:ea typeface="楷体" pitchFamily="49" charset="-122"/>
              </a:rPr>
              <a:t>,</a:t>
            </a:r>
            <a:r>
              <a:rPr lang="zh-CN" altLang="en-US" sz="2400" dirty="0" smtClean="0">
                <a:solidFill>
                  <a:srgbClr val="488FCD"/>
                </a:solidFill>
                <a:latin typeface="楷体" pitchFamily="49" charset="-122"/>
                <a:ea typeface="楷体" pitchFamily="49" charset="-122"/>
              </a:rPr>
              <a:t>这限制了接口</a:t>
            </a:r>
            <a:r>
              <a:rPr lang="en-US" altLang="zh-CN" sz="2400" dirty="0" smtClean="0">
                <a:solidFill>
                  <a:srgbClr val="488FCD"/>
                </a:solidFill>
                <a:latin typeface="楷体" pitchFamily="49" charset="-122"/>
                <a:ea typeface="楷体" pitchFamily="49" charset="-122"/>
              </a:rPr>
              <a:t>JS</a:t>
            </a:r>
            <a:r>
              <a:rPr lang="zh-CN" altLang="en-US" sz="2400" dirty="0" smtClean="0">
                <a:solidFill>
                  <a:srgbClr val="488FCD"/>
                </a:solidFill>
                <a:latin typeface="楷体" pitchFamily="49" charset="-122"/>
                <a:ea typeface="楷体" pitchFamily="49" charset="-122"/>
              </a:rPr>
              <a:t>代码位置不能按照一般的优化方法移至页面底部</a:t>
            </a:r>
            <a:r>
              <a:rPr lang="en-US" altLang="zh-CN" sz="2400" dirty="0" smtClean="0">
                <a:solidFill>
                  <a:srgbClr val="488FCD"/>
                </a:solidFill>
                <a:latin typeface="楷体" pitchFamily="49" charset="-122"/>
                <a:ea typeface="楷体" pitchFamily="49" charset="-122"/>
              </a:rPr>
              <a:t>,</a:t>
            </a:r>
            <a:r>
              <a:rPr lang="zh-CN" altLang="en-US" sz="2400" dirty="0" smtClean="0">
                <a:solidFill>
                  <a:srgbClr val="488FCD"/>
                </a:solidFill>
                <a:latin typeface="楷体" pitchFamily="49" charset="-122"/>
                <a:ea typeface="楷体" pitchFamily="49" charset="-122"/>
              </a:rPr>
              <a:t>从而为系统引入不可控的</a:t>
            </a:r>
            <a:r>
              <a:rPr lang="zh-CN" altLang="en-US" sz="3200" b="1" dirty="0" smtClean="0">
                <a:solidFill>
                  <a:srgbClr val="488FCD"/>
                </a:solidFill>
                <a:latin typeface="楷体" pitchFamily="49" charset="-122"/>
                <a:ea typeface="楷体" pitchFamily="49" charset="-122"/>
              </a:rPr>
              <a:t>单一故障点</a:t>
            </a:r>
            <a:r>
              <a:rPr lang="en-US" altLang="zh-CN" sz="2400" dirty="0" smtClean="0">
                <a:solidFill>
                  <a:srgbClr val="488FCD"/>
                </a:solidFill>
                <a:latin typeface="楷体" pitchFamily="49" charset="-122"/>
                <a:ea typeface="楷体" pitchFamily="49" charset="-122"/>
              </a:rPr>
              <a:t>.</a:t>
            </a:r>
          </a:p>
          <a:p>
            <a:pPr>
              <a:buNone/>
            </a:pPr>
            <a:endParaRPr lang="en-US" altLang="zh-CN" sz="2400" dirty="0">
              <a:solidFill>
                <a:srgbClr val="488FCD"/>
              </a:solidFill>
              <a:latin typeface="楷体" pitchFamily="49" charset="-122"/>
              <a:ea typeface="楷体" pitchFamily="49" charset="-122"/>
            </a:endParaRPr>
          </a:p>
          <a:p>
            <a:pPr>
              <a:buNone/>
            </a:pPr>
            <a:r>
              <a:rPr lang="zh-CN" altLang="en-US" sz="2400" dirty="0" smtClean="0">
                <a:solidFill>
                  <a:srgbClr val="488FCD"/>
                </a:solidFill>
                <a:latin typeface="楷体" pitchFamily="49" charset="-122"/>
                <a:ea typeface="楷体" pitchFamily="49" charset="-122"/>
              </a:rPr>
              <a:t>单一故障点</a:t>
            </a:r>
            <a:r>
              <a:rPr lang="en-US" altLang="zh-CN" sz="2400" dirty="0">
                <a:solidFill>
                  <a:srgbClr val="488FCD"/>
                </a:solidFill>
                <a:latin typeface="楷体" pitchFamily="49" charset="-122"/>
                <a:ea typeface="楷体" pitchFamily="49" charset="-122"/>
              </a:rPr>
              <a:t>:Single Point of Failure(</a:t>
            </a:r>
            <a:r>
              <a:rPr lang="en-US" altLang="zh-CN" sz="2400" dirty="0" err="1">
                <a:solidFill>
                  <a:srgbClr val="488FCD"/>
                </a:solidFill>
                <a:latin typeface="楷体" pitchFamily="49" charset="-122"/>
                <a:ea typeface="楷体" pitchFamily="49" charset="-122"/>
              </a:rPr>
              <a:t>SPoF</a:t>
            </a:r>
            <a:r>
              <a:rPr lang="en-US" altLang="zh-CN" sz="2400" dirty="0">
                <a:solidFill>
                  <a:srgbClr val="488FCD"/>
                </a:solidFill>
                <a:latin typeface="楷体" pitchFamily="49" charset="-122"/>
                <a:ea typeface="楷体" pitchFamily="49" charset="-122"/>
              </a:rPr>
              <a:t>)</a:t>
            </a:r>
            <a:r>
              <a:rPr lang="zh-CN" altLang="en-US" sz="2400" dirty="0">
                <a:solidFill>
                  <a:srgbClr val="488FCD"/>
                </a:solidFill>
                <a:latin typeface="楷体" pitchFamily="49" charset="-122"/>
                <a:ea typeface="楷体" pitchFamily="49" charset="-122"/>
              </a:rPr>
              <a:t>是指一个系统的这样一个部件，如果它失效或停止运转，将会导致整个系统不能工作</a:t>
            </a:r>
            <a:r>
              <a:rPr lang="zh-CN" altLang="en-US" sz="2400" dirty="0" smtClean="0">
                <a:solidFill>
                  <a:srgbClr val="488FCD"/>
                </a:solidFill>
                <a:latin typeface="楷体" pitchFamily="49" charset="-122"/>
                <a:ea typeface="楷体" pitchFamily="49" charset="-122"/>
              </a:rPr>
              <a:t>。</a:t>
            </a:r>
            <a:endParaRPr lang="en-US" altLang="zh-CN" sz="2400" dirty="0" smtClean="0">
              <a:solidFill>
                <a:srgbClr val="488FCD"/>
              </a:solidFill>
              <a:latin typeface="楷体" pitchFamily="49" charset="-122"/>
              <a:ea typeface="楷体" pitchFamily="49" charset="-122"/>
            </a:endParaRPr>
          </a:p>
          <a:p>
            <a:pPr>
              <a:buNone/>
            </a:pPr>
            <a:endParaRPr lang="en-US" altLang="zh-CN" sz="2400" dirty="0">
              <a:solidFill>
                <a:srgbClr val="488FCD"/>
              </a:solidFill>
              <a:latin typeface="楷体" pitchFamily="49" charset="-122"/>
              <a:ea typeface="楷体" pitchFamily="49" charset="-122"/>
            </a:endParaRPr>
          </a:p>
          <a:p>
            <a:pPr>
              <a:buNone/>
            </a:pPr>
            <a:r>
              <a:rPr lang="en-US" altLang="zh-CN" sz="2400" dirty="0" smtClean="0">
                <a:solidFill>
                  <a:srgbClr val="488FCD"/>
                </a:solidFill>
                <a:latin typeface="楷体" pitchFamily="49" charset="-122"/>
                <a:ea typeface="楷体" pitchFamily="49" charset="-122"/>
              </a:rPr>
              <a:t>                            		  </a:t>
            </a:r>
            <a:r>
              <a:rPr lang="en-US" altLang="zh-CN" sz="2400" dirty="0" smtClean="0">
                <a:solidFill>
                  <a:srgbClr val="488FCD"/>
                </a:solidFill>
                <a:latin typeface="Arial" pitchFamily="34" charset="0"/>
                <a:ea typeface="楷体" pitchFamily="49" charset="-122"/>
                <a:cs typeface="Arial" pitchFamily="34" charset="0"/>
                <a:hlinkClick r:id="rId3"/>
              </a:rPr>
              <a:t>Steve Souders </a:t>
            </a:r>
            <a:r>
              <a:rPr lang="en-US" altLang="zh-CN" sz="2400" dirty="0">
                <a:solidFill>
                  <a:srgbClr val="488FCD"/>
                </a:solidFill>
                <a:latin typeface="Arial" pitchFamily="34" charset="0"/>
                <a:ea typeface="楷体" pitchFamily="49" charset="-122"/>
                <a:cs typeface="Arial" pitchFamily="34" charset="0"/>
                <a:hlinkClick r:id="rId3"/>
              </a:rPr>
              <a:t>:Front</a:t>
            </a:r>
            <a:r>
              <a:rPr lang="en-US" altLang="zh-CN" sz="2400" dirty="0" smtClean="0">
                <a:solidFill>
                  <a:srgbClr val="488FCD"/>
                </a:solidFill>
                <a:latin typeface="Arial" pitchFamily="34" charset="0"/>
                <a:ea typeface="楷体" pitchFamily="49" charset="-122"/>
                <a:cs typeface="Arial" pitchFamily="34" charset="0"/>
                <a:hlinkClick r:id="rId3"/>
              </a:rPr>
              <a:t>end SPoF</a:t>
            </a:r>
            <a:endParaRPr lang="zh-CN" altLang="en-US" sz="1600" dirty="0">
              <a:solidFill>
                <a:srgbClr val="488FCD"/>
              </a:solidFill>
              <a:latin typeface="Arial" pitchFamily="34" charset="0"/>
              <a:ea typeface="楷体" pitchFamily="49" charset="-122"/>
              <a:cs typeface="Arial" pitchFamily="34" charset="0"/>
            </a:endParaRPr>
          </a:p>
        </p:txBody>
      </p:sp>
    </p:spTree>
    <p:extLst>
      <p:ext uri="{BB962C8B-B14F-4D97-AF65-F5344CB8AC3E}">
        <p14:creationId xmlns:p14="http://schemas.microsoft.com/office/powerpoint/2010/main" val="4076694490"/>
      </p:ext>
    </p:extLst>
  </p:cSld>
  <p:clrMapOvr>
    <a:masterClrMapping/>
  </p:clrMapOvr>
  <p:transition xmlns:p14="http://schemas.microsoft.com/office/powerpoint/2010/main">
    <p:strips dir="rd"/>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en-US" sz="2800" dirty="0" smtClean="0"/>
              <a:t>3</a:t>
            </a:r>
            <a:r>
              <a:rPr lang="en-US" altLang="zh-CN" sz="2800" dirty="0" smtClean="0"/>
              <a:t>PO@Velocity</a:t>
            </a:r>
            <a:endParaRPr lang="en-US" sz="2800" dirty="0"/>
          </a:p>
        </p:txBody>
      </p:sp>
      <p:pic>
        <p:nvPicPr>
          <p:cNvPr id="7" name="Picture 6"/>
          <p:cNvPicPr>
            <a:picLocks noChangeAspect="1"/>
          </p:cNvPicPr>
          <p:nvPr/>
        </p:nvPicPr>
        <p:blipFill>
          <a:blip r:embed="rId3"/>
          <a:stretch>
            <a:fillRect/>
          </a:stretch>
        </p:blipFill>
        <p:spPr>
          <a:xfrm>
            <a:off x="399556" y="1128347"/>
            <a:ext cx="6282599" cy="3889229"/>
          </a:xfrm>
          <a:prstGeom prst="rect">
            <a:avLst/>
          </a:prstGeom>
        </p:spPr>
      </p:pic>
      <p:sp>
        <p:nvSpPr>
          <p:cNvPr id="8" name="TextBox 7"/>
          <p:cNvSpPr txBox="1"/>
          <p:nvPr/>
        </p:nvSpPr>
        <p:spPr>
          <a:xfrm>
            <a:off x="893132" y="5302180"/>
            <a:ext cx="7302149" cy="830997"/>
          </a:xfrm>
          <a:prstGeom prst="rect">
            <a:avLst/>
          </a:prstGeom>
          <a:noFill/>
        </p:spPr>
        <p:txBody>
          <a:bodyPr wrap="none" rtlCol="0">
            <a:spAutoFit/>
          </a:bodyPr>
          <a:lstStyle/>
          <a:p>
            <a:r>
              <a:rPr lang="en-US" sz="2400" dirty="0" smtClean="0">
                <a:solidFill>
                  <a:srgbClr val="488FCD"/>
                </a:solidFill>
                <a:hlinkClick r:id="rId4"/>
              </a:rPr>
              <a:t> Social </a:t>
            </a:r>
            <a:r>
              <a:rPr lang="en-US" sz="2400" dirty="0">
                <a:solidFill>
                  <a:srgbClr val="488FCD"/>
                </a:solidFill>
                <a:hlinkClick r:id="rId4"/>
              </a:rPr>
              <a:t>Button BFFs by Stoyan Stefanov @ Velocity </a:t>
            </a:r>
            <a:r>
              <a:rPr lang="en-US" sz="2400" dirty="0" smtClean="0">
                <a:solidFill>
                  <a:srgbClr val="488FCD"/>
                </a:solidFill>
                <a:hlinkClick r:id="rId4"/>
              </a:rPr>
              <a:t>2012</a:t>
            </a:r>
            <a:endParaRPr lang="en-US" sz="2400" dirty="0" smtClean="0">
              <a:solidFill>
                <a:srgbClr val="488FCD"/>
              </a:solidFill>
            </a:endParaRPr>
          </a:p>
          <a:p>
            <a:endParaRPr lang="en-US" sz="2400" dirty="0" smtClean="0">
              <a:solidFill>
                <a:srgbClr val="488FCD"/>
              </a:solidFill>
            </a:endParaRPr>
          </a:p>
        </p:txBody>
      </p:sp>
    </p:spTree>
    <p:extLst>
      <p:ext uri="{BB962C8B-B14F-4D97-AF65-F5344CB8AC3E}">
        <p14:creationId xmlns:p14="http://schemas.microsoft.com/office/powerpoint/2010/main" val="108194175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zh-CN" altLang="en-US" sz="2800" dirty="0" smtClean="0"/>
              <a:t>核心问题</a:t>
            </a:r>
            <a:endParaRPr lang="en-US" sz="2800" dirty="0"/>
          </a:p>
        </p:txBody>
      </p:sp>
      <p:sp>
        <p:nvSpPr>
          <p:cNvPr id="3" name="Subtitle 2"/>
          <p:cNvSpPr>
            <a:spLocks noGrp="1"/>
          </p:cNvSpPr>
          <p:nvPr>
            <p:ph type="subTitle" idx="1"/>
          </p:nvPr>
        </p:nvSpPr>
        <p:spPr>
          <a:xfrm>
            <a:off x="404671" y="1134594"/>
            <a:ext cx="7465739" cy="4477335"/>
          </a:xfrm>
        </p:spPr>
        <p:txBody>
          <a:bodyPr>
            <a:normAutofit/>
          </a:bodyPr>
          <a:lstStyle/>
          <a:p>
            <a:pPr marL="342900" indent="-342900">
              <a:buFont typeface="Wingdings" charset="2"/>
              <a:buChar char="Ø"/>
            </a:pPr>
            <a:endParaRPr lang="en-US" altLang="zh-CN" sz="2400" dirty="0" smtClean="0"/>
          </a:p>
          <a:p>
            <a:pPr marL="342900" indent="-342900">
              <a:buFont typeface="Wingdings" charset="2"/>
              <a:buChar char="Ø"/>
            </a:pPr>
            <a:r>
              <a:rPr lang="zh-CN" altLang="en-US" sz="2400" dirty="0" smtClean="0"/>
              <a:t>去除投放代码中的脚本阻滞情况</a:t>
            </a:r>
            <a:endParaRPr lang="en-US" altLang="zh-CN" sz="2400" dirty="0" smtClean="0"/>
          </a:p>
          <a:p>
            <a:pPr marL="342900" indent="-342900">
              <a:buFont typeface="Wingdings" charset="2"/>
              <a:buChar char="Ø"/>
            </a:pPr>
            <a:r>
              <a:rPr lang="zh-CN" altLang="en-US" sz="2400" dirty="0" smtClean="0"/>
              <a:t>动态引擎输出内容逻辑多且分散，性能不佳</a:t>
            </a:r>
            <a:endParaRPr lang="en-US" altLang="zh-CN" sz="2400" dirty="0" smtClean="0"/>
          </a:p>
          <a:p>
            <a:pPr marL="342900" indent="-342900">
              <a:buFont typeface="Wingdings" charset="2"/>
              <a:buChar char="Ø"/>
            </a:pPr>
            <a:r>
              <a:rPr lang="zh-CN" altLang="en-US" sz="2400" dirty="0" smtClean="0"/>
              <a:t>广告创意缺乏统一规划，大量创意性能失控</a:t>
            </a:r>
            <a:endParaRPr lang="en-US" sz="2400" dirty="0"/>
          </a:p>
        </p:txBody>
      </p:sp>
    </p:spTree>
    <p:extLst>
      <p:ext uri="{BB962C8B-B14F-4D97-AF65-F5344CB8AC3E}">
        <p14:creationId xmlns:p14="http://schemas.microsoft.com/office/powerpoint/2010/main" val="327937133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文本框 4"/>
          <p:cNvSpPr txBox="1"/>
          <p:nvPr/>
        </p:nvSpPr>
        <p:spPr>
          <a:xfrm>
            <a:off x="4943232" y="2995087"/>
            <a:ext cx="3855588" cy="553998"/>
          </a:xfrm>
          <a:prstGeom prst="rect">
            <a:avLst/>
          </a:prstGeom>
          <a:noFill/>
        </p:spPr>
        <p:txBody>
          <a:bodyPr wrap="square" rtlCol="0">
            <a:spAutoFit/>
          </a:bodyPr>
          <a:lstStyle/>
          <a:p>
            <a:r>
              <a:rPr kumimoji="1" lang="zh-CN" altLang="en-US" sz="3000" dirty="0" smtClean="0">
                <a:solidFill>
                  <a:srgbClr val="FFFFFF"/>
                </a:solidFill>
                <a:latin typeface="微软雅黑"/>
                <a:ea typeface="微软雅黑"/>
                <a:cs typeface="微软雅黑"/>
              </a:rPr>
              <a:t>顺势而为的优化进程</a:t>
            </a:r>
            <a:endParaRPr kumimoji="1" lang="en-US" altLang="en-US" sz="3000" dirty="0" smtClean="0">
              <a:solidFill>
                <a:srgbClr val="FFFFFF"/>
              </a:solidFill>
              <a:latin typeface="微软雅黑"/>
              <a:ea typeface="微软雅黑"/>
              <a:cs typeface="微软雅黑"/>
            </a:endParaRPr>
          </a:p>
        </p:txBody>
      </p:sp>
    </p:spTree>
    <p:extLst>
      <p:ext uri="{BB962C8B-B14F-4D97-AF65-F5344CB8AC3E}">
        <p14:creationId xmlns:p14="http://schemas.microsoft.com/office/powerpoint/2010/main" val="2635067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en-US" sz="2800" dirty="0" smtClean="0"/>
              <a:t>改变的时机 -- 2010年</a:t>
            </a:r>
            <a:r>
              <a:rPr lang="zh-CN" altLang="en-US" sz="2800" dirty="0" smtClean="0"/>
              <a:t>淘宝</a:t>
            </a:r>
            <a:r>
              <a:rPr lang="en-US" sz="2800" dirty="0" smtClean="0"/>
              <a:t>广告</a:t>
            </a:r>
            <a:r>
              <a:rPr lang="zh-CN" altLang="en-US" sz="2800" dirty="0" smtClean="0"/>
              <a:t>新产品</a:t>
            </a:r>
            <a:endParaRPr lang="en-US" sz="2800" dirty="0"/>
          </a:p>
        </p:txBody>
      </p:sp>
      <p:pic>
        <p:nvPicPr>
          <p:cNvPr id="5" name="Picture 4"/>
          <p:cNvPicPr>
            <a:picLocks noChangeAspect="1"/>
          </p:cNvPicPr>
          <p:nvPr/>
        </p:nvPicPr>
        <p:blipFill>
          <a:blip r:embed="rId2"/>
          <a:stretch>
            <a:fillRect/>
          </a:stretch>
        </p:blipFill>
        <p:spPr>
          <a:xfrm>
            <a:off x="0" y="1622131"/>
            <a:ext cx="9144000" cy="2354504"/>
          </a:xfrm>
          <a:prstGeom prst="rect">
            <a:avLst/>
          </a:prstGeom>
        </p:spPr>
      </p:pic>
      <p:pic>
        <p:nvPicPr>
          <p:cNvPr id="6" name="Picture 5"/>
          <p:cNvPicPr>
            <a:picLocks noChangeAspect="1"/>
          </p:cNvPicPr>
          <p:nvPr/>
        </p:nvPicPr>
        <p:blipFill>
          <a:blip r:embed="rId3"/>
          <a:stretch>
            <a:fillRect/>
          </a:stretch>
        </p:blipFill>
        <p:spPr>
          <a:xfrm>
            <a:off x="404671" y="1215289"/>
            <a:ext cx="2082800" cy="304800"/>
          </a:xfrm>
          <a:prstGeom prst="rect">
            <a:avLst/>
          </a:prstGeom>
        </p:spPr>
      </p:pic>
      <p:pic>
        <p:nvPicPr>
          <p:cNvPr id="8" name="Picture 7"/>
          <p:cNvPicPr>
            <a:picLocks noChangeAspect="1"/>
          </p:cNvPicPr>
          <p:nvPr/>
        </p:nvPicPr>
        <p:blipFill>
          <a:blip r:embed="rId4"/>
          <a:stretch>
            <a:fillRect/>
          </a:stretch>
        </p:blipFill>
        <p:spPr>
          <a:xfrm>
            <a:off x="-18708" y="3976635"/>
            <a:ext cx="7137400" cy="2717800"/>
          </a:xfrm>
          <a:prstGeom prst="rect">
            <a:avLst/>
          </a:prstGeom>
        </p:spPr>
      </p:pic>
    </p:spTree>
    <p:extLst>
      <p:ext uri="{BB962C8B-B14F-4D97-AF65-F5344CB8AC3E}">
        <p14:creationId xmlns:p14="http://schemas.microsoft.com/office/powerpoint/2010/main" val="219572501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en-US" altLang="zh-CN" sz="2800" dirty="0" err="1" smtClean="0"/>
              <a:t>Tanx</a:t>
            </a:r>
            <a:r>
              <a:rPr lang="zh-CN" altLang="en-US" sz="2800" dirty="0" smtClean="0"/>
              <a:t>广告埋点代码</a:t>
            </a:r>
            <a:endParaRPr lang="en-US" sz="2800" dirty="0"/>
          </a:p>
        </p:txBody>
      </p:sp>
      <p:sp>
        <p:nvSpPr>
          <p:cNvPr id="7" name="矩形​​ 4"/>
          <p:cNvSpPr/>
          <p:nvPr/>
        </p:nvSpPr>
        <p:spPr>
          <a:xfrm>
            <a:off x="76200" y="1735782"/>
            <a:ext cx="8991600" cy="421038"/>
          </a:xfrm>
          <a:prstGeom prst="rect">
            <a:avLst/>
          </a:prstGeom>
          <a:solidFill>
            <a:srgbClr val="DB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lang="zh-CN" sz="1800" kern="1200">
                <a:solidFill>
                  <a:schemeClr val="lt1"/>
                </a:solidFill>
                <a:latin typeface="+mn-lt"/>
                <a:ea typeface="+mn-ea"/>
                <a:cs typeface="+mn-cs"/>
              </a:defRPr>
            </a:lvl1pPr>
            <a:lvl2pPr marL="457200" algn="l" defTabSz="914400" rtl="0" eaLnBrk="1" latinLnBrk="0" hangingPunct="1">
              <a:defRPr lang="zh-CN" sz="1800" kern="1200">
                <a:solidFill>
                  <a:schemeClr val="lt1"/>
                </a:solidFill>
                <a:latin typeface="+mn-lt"/>
                <a:ea typeface="+mn-ea"/>
                <a:cs typeface="+mn-cs"/>
              </a:defRPr>
            </a:lvl2pPr>
            <a:lvl3pPr marL="914400" algn="l" defTabSz="914400" rtl="0" eaLnBrk="1" latinLnBrk="0" hangingPunct="1">
              <a:defRPr lang="zh-CN" sz="1800" kern="1200">
                <a:solidFill>
                  <a:schemeClr val="lt1"/>
                </a:solidFill>
                <a:latin typeface="+mn-lt"/>
                <a:ea typeface="+mn-ea"/>
                <a:cs typeface="+mn-cs"/>
              </a:defRPr>
            </a:lvl3pPr>
            <a:lvl4pPr marL="1371600" algn="l" defTabSz="914400" rtl="0" eaLnBrk="1" latinLnBrk="0" hangingPunct="1">
              <a:defRPr lang="zh-CN" sz="1800" kern="1200">
                <a:solidFill>
                  <a:schemeClr val="lt1"/>
                </a:solidFill>
                <a:latin typeface="+mn-lt"/>
                <a:ea typeface="+mn-ea"/>
                <a:cs typeface="+mn-cs"/>
              </a:defRPr>
            </a:lvl4pPr>
            <a:lvl5pPr marL="1828800" algn="l" defTabSz="914400" rtl="0" eaLnBrk="1" latinLnBrk="0" hangingPunct="1">
              <a:defRPr lang="zh-CN" sz="1800" kern="1200">
                <a:solidFill>
                  <a:schemeClr val="lt1"/>
                </a:solidFill>
                <a:latin typeface="+mn-lt"/>
                <a:ea typeface="+mn-ea"/>
                <a:cs typeface="+mn-cs"/>
              </a:defRPr>
            </a:lvl5pPr>
            <a:lvl6pPr marL="2286000" algn="l" defTabSz="914400" rtl="0" eaLnBrk="1" latinLnBrk="0" hangingPunct="1">
              <a:defRPr lang="zh-CN" sz="1800" kern="1200">
                <a:solidFill>
                  <a:schemeClr val="lt1"/>
                </a:solidFill>
                <a:latin typeface="+mn-lt"/>
                <a:ea typeface="+mn-ea"/>
                <a:cs typeface="+mn-cs"/>
              </a:defRPr>
            </a:lvl6pPr>
            <a:lvl7pPr marL="2743200" algn="l" defTabSz="914400" rtl="0" eaLnBrk="1" latinLnBrk="0" hangingPunct="1">
              <a:defRPr lang="zh-CN" sz="1800" kern="1200">
                <a:solidFill>
                  <a:schemeClr val="lt1"/>
                </a:solidFill>
                <a:latin typeface="+mn-lt"/>
                <a:ea typeface="+mn-ea"/>
                <a:cs typeface="+mn-cs"/>
              </a:defRPr>
            </a:lvl7pPr>
            <a:lvl8pPr marL="3200400" algn="l" defTabSz="914400" rtl="0" eaLnBrk="1" latinLnBrk="0" hangingPunct="1">
              <a:defRPr lang="zh-CN" sz="1800" kern="1200">
                <a:solidFill>
                  <a:schemeClr val="lt1"/>
                </a:solidFill>
                <a:latin typeface="+mn-lt"/>
                <a:ea typeface="+mn-ea"/>
                <a:cs typeface="+mn-cs"/>
              </a:defRPr>
            </a:lvl8pPr>
            <a:lvl9pPr marL="3657600" algn="l" defTabSz="914400" rtl="0" eaLnBrk="1" latinLnBrk="0" hangingPunct="1">
              <a:defRPr lang="zh-CN" sz="1800" kern="1200">
                <a:solidFill>
                  <a:schemeClr val="lt1"/>
                </a:solidFill>
                <a:latin typeface="+mn-lt"/>
                <a:ea typeface="+mn-ea"/>
                <a:cs typeface="+mn-cs"/>
              </a:defRPr>
            </a:lvl9pPr>
          </a:lstStyle>
          <a:p>
            <a:pPr algn="ctr"/>
            <a:endParaRPr lang="zh-CN" altLang="en-US" sz="2000" b="1" dirty="0">
              <a:solidFill>
                <a:srgbClr val="FF0000"/>
              </a:solidFill>
              <a:latin typeface="楷体" pitchFamily="49" charset="-122"/>
              <a:ea typeface="楷体" pitchFamily="49" charset="-122"/>
            </a:endParaRPr>
          </a:p>
        </p:txBody>
      </p:sp>
      <p:sp>
        <p:nvSpPr>
          <p:cNvPr id="8" name="矩形​​ 4"/>
          <p:cNvSpPr/>
          <p:nvPr/>
        </p:nvSpPr>
        <p:spPr>
          <a:xfrm>
            <a:off x="76200" y="2918820"/>
            <a:ext cx="8991600" cy="304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lang="zh-CN" sz="1800" kern="1200">
                <a:solidFill>
                  <a:schemeClr val="lt1"/>
                </a:solidFill>
                <a:latin typeface="+mn-lt"/>
                <a:ea typeface="+mn-ea"/>
                <a:cs typeface="+mn-cs"/>
              </a:defRPr>
            </a:lvl1pPr>
            <a:lvl2pPr marL="457200" algn="l" defTabSz="914400" rtl="0" eaLnBrk="1" latinLnBrk="0" hangingPunct="1">
              <a:defRPr lang="zh-CN" sz="1800" kern="1200">
                <a:solidFill>
                  <a:schemeClr val="lt1"/>
                </a:solidFill>
                <a:latin typeface="+mn-lt"/>
                <a:ea typeface="+mn-ea"/>
                <a:cs typeface="+mn-cs"/>
              </a:defRPr>
            </a:lvl2pPr>
            <a:lvl3pPr marL="914400" algn="l" defTabSz="914400" rtl="0" eaLnBrk="1" latinLnBrk="0" hangingPunct="1">
              <a:defRPr lang="zh-CN" sz="1800" kern="1200">
                <a:solidFill>
                  <a:schemeClr val="lt1"/>
                </a:solidFill>
                <a:latin typeface="+mn-lt"/>
                <a:ea typeface="+mn-ea"/>
                <a:cs typeface="+mn-cs"/>
              </a:defRPr>
            </a:lvl3pPr>
            <a:lvl4pPr marL="1371600" algn="l" defTabSz="914400" rtl="0" eaLnBrk="1" latinLnBrk="0" hangingPunct="1">
              <a:defRPr lang="zh-CN" sz="1800" kern="1200">
                <a:solidFill>
                  <a:schemeClr val="lt1"/>
                </a:solidFill>
                <a:latin typeface="+mn-lt"/>
                <a:ea typeface="+mn-ea"/>
                <a:cs typeface="+mn-cs"/>
              </a:defRPr>
            </a:lvl4pPr>
            <a:lvl5pPr marL="1828800" algn="l" defTabSz="914400" rtl="0" eaLnBrk="1" latinLnBrk="0" hangingPunct="1">
              <a:defRPr lang="zh-CN" sz="1800" kern="1200">
                <a:solidFill>
                  <a:schemeClr val="lt1"/>
                </a:solidFill>
                <a:latin typeface="+mn-lt"/>
                <a:ea typeface="+mn-ea"/>
                <a:cs typeface="+mn-cs"/>
              </a:defRPr>
            </a:lvl5pPr>
            <a:lvl6pPr marL="2286000" algn="l" defTabSz="914400" rtl="0" eaLnBrk="1" latinLnBrk="0" hangingPunct="1">
              <a:defRPr lang="zh-CN" sz="1800" kern="1200">
                <a:solidFill>
                  <a:schemeClr val="lt1"/>
                </a:solidFill>
                <a:latin typeface="+mn-lt"/>
                <a:ea typeface="+mn-ea"/>
                <a:cs typeface="+mn-cs"/>
              </a:defRPr>
            </a:lvl6pPr>
            <a:lvl7pPr marL="2743200" algn="l" defTabSz="914400" rtl="0" eaLnBrk="1" latinLnBrk="0" hangingPunct="1">
              <a:defRPr lang="zh-CN" sz="1800" kern="1200">
                <a:solidFill>
                  <a:schemeClr val="lt1"/>
                </a:solidFill>
                <a:latin typeface="+mn-lt"/>
                <a:ea typeface="+mn-ea"/>
                <a:cs typeface="+mn-cs"/>
              </a:defRPr>
            </a:lvl7pPr>
            <a:lvl8pPr marL="3200400" algn="l" defTabSz="914400" rtl="0" eaLnBrk="1" latinLnBrk="0" hangingPunct="1">
              <a:defRPr lang="zh-CN" sz="1800" kern="1200">
                <a:solidFill>
                  <a:schemeClr val="lt1"/>
                </a:solidFill>
                <a:latin typeface="+mn-lt"/>
                <a:ea typeface="+mn-ea"/>
                <a:cs typeface="+mn-cs"/>
              </a:defRPr>
            </a:lvl8pPr>
            <a:lvl9pPr marL="3657600" algn="l" defTabSz="914400" rtl="0" eaLnBrk="1" latinLnBrk="0" hangingPunct="1">
              <a:defRPr lang="zh-CN" sz="1800" kern="1200">
                <a:solidFill>
                  <a:schemeClr val="lt1"/>
                </a:solidFill>
                <a:latin typeface="+mn-lt"/>
                <a:ea typeface="+mn-ea"/>
                <a:cs typeface="+mn-cs"/>
              </a:defRPr>
            </a:lvl9pPr>
          </a:lstStyle>
          <a:p>
            <a:pPr algn="ctr"/>
            <a:endParaRPr lang="zh-CN" altLang="en-US" sz="2000" b="1" dirty="0">
              <a:solidFill>
                <a:srgbClr val="FF0000"/>
              </a:solidFill>
              <a:latin typeface="楷体" pitchFamily="49" charset="-122"/>
              <a:ea typeface="楷体" pitchFamily="49" charset="-122"/>
            </a:endParaRPr>
          </a:p>
        </p:txBody>
      </p:sp>
      <p:sp>
        <p:nvSpPr>
          <p:cNvPr id="9" name="TextBox 8"/>
          <p:cNvSpPr txBox="1"/>
          <p:nvPr/>
        </p:nvSpPr>
        <p:spPr>
          <a:xfrm>
            <a:off x="-1953" y="937620"/>
            <a:ext cx="9238071" cy="5070619"/>
          </a:xfrm>
          <a:prstGeom prst="rect">
            <a:avLst/>
          </a:prstGeom>
          <a:solidFill>
            <a:schemeClr val="bg1"/>
          </a:solidFill>
        </p:spPr>
        <p:txBody>
          <a:bodyPr wrap="square" rtlCol="0">
            <a:spAutoFit/>
          </a:bodyPr>
          <a:lstStyle/>
          <a:p>
            <a:pPr>
              <a:lnSpc>
                <a:spcPts val="3000"/>
              </a:lnSpc>
            </a:pPr>
            <a:r>
              <a:rPr lang="en-US" altLang="zh-CN" sz="2000" dirty="0" smtClean="0">
                <a:solidFill>
                  <a:srgbClr val="488FCD"/>
                </a:solidFill>
                <a:latin typeface="楷体" pitchFamily="49" charset="-122"/>
                <a:ea typeface="楷体" pitchFamily="49" charset="-122"/>
              </a:rPr>
              <a:t>1.</a:t>
            </a:r>
            <a:r>
              <a:rPr lang="zh-CN" altLang="en-US" sz="2000" dirty="0" smtClean="0">
                <a:solidFill>
                  <a:srgbClr val="488FCD"/>
                </a:solidFill>
                <a:latin typeface="楷体" pitchFamily="49" charset="-122"/>
                <a:ea typeface="楷体" pitchFamily="49" charset="-122"/>
              </a:rPr>
              <a:t>普通埋点</a:t>
            </a:r>
            <a:endParaRPr lang="en-US" altLang="zh-CN" sz="2000" dirty="0" smtClean="0">
              <a:solidFill>
                <a:srgbClr val="488FCD"/>
              </a:solidFill>
              <a:latin typeface="楷体" pitchFamily="49" charset="-122"/>
              <a:ea typeface="楷体" pitchFamily="49" charset="-122"/>
            </a:endParaRPr>
          </a:p>
          <a:p>
            <a:pPr>
              <a:lnSpc>
                <a:spcPts val="3000"/>
              </a:lnSpc>
            </a:pPr>
            <a:endParaRPr lang="zh-CN" altLang="en-US" sz="2000" dirty="0" smtClean="0">
              <a:latin typeface="楷体" pitchFamily="49" charset="-122"/>
              <a:ea typeface="楷体" pitchFamily="49" charset="-122"/>
            </a:endParaRPr>
          </a:p>
          <a:p>
            <a:pPr>
              <a:lnSpc>
                <a:spcPts val="3000"/>
              </a:lnSpc>
            </a:pPr>
            <a:r>
              <a:rPr lang="en-US" altLang="zh-CN" sz="1600" b="1" dirty="0" smtClean="0">
                <a:latin typeface="Courier New" pitchFamily="49" charset="0"/>
                <a:ea typeface="楷体" pitchFamily="49" charset="-122"/>
                <a:cs typeface="Courier New" pitchFamily="49" charset="0"/>
              </a:rPr>
              <a:t>&lt;script src="</a:t>
            </a:r>
            <a:r>
              <a:rPr lang="en-US" altLang="zh-CN" b="1" dirty="0">
                <a:solidFill>
                  <a:schemeClr val="tx1">
                    <a:lumMod val="65000"/>
                    <a:lumOff val="35000"/>
                  </a:schemeClr>
                </a:solidFill>
                <a:latin typeface="Courier New" pitchFamily="49" charset="0"/>
                <a:ea typeface="楷体" pitchFamily="49" charset="-122"/>
                <a:cs typeface="Courier New" pitchFamily="49" charset="0"/>
              </a:rPr>
              <a:t>http</a:t>
            </a:r>
            <a:r>
              <a:rPr lang="en-US" altLang="zh-CN" sz="1600" b="1" dirty="0" smtClean="0">
                <a:latin typeface="Courier New" pitchFamily="49" charset="0"/>
                <a:ea typeface="楷体" pitchFamily="49" charset="-122"/>
                <a:cs typeface="Courier New" pitchFamily="49" charset="0"/>
              </a:rPr>
              <a:t>://{host}/{path}?i={</a:t>
            </a:r>
            <a:r>
              <a:rPr lang="en-US" altLang="zh-CN" sz="1600" b="1" dirty="0" err="1" smtClean="0">
                <a:latin typeface="Courier New" pitchFamily="49" charset="0"/>
                <a:ea typeface="楷体" pitchFamily="49" charset="-122"/>
                <a:cs typeface="Courier New" pitchFamily="49" charset="0"/>
              </a:rPr>
              <a:t>pid</a:t>
            </a:r>
            <a:r>
              <a:rPr lang="en-US" altLang="zh-CN" sz="1600" b="1" dirty="0" smtClean="0">
                <a:latin typeface="Courier New" pitchFamily="49" charset="0"/>
                <a:ea typeface="楷体" pitchFamily="49" charset="-122"/>
                <a:cs typeface="Courier New" pitchFamily="49" charset="0"/>
              </a:rPr>
              <a:t>}"&gt;&lt;/script&gt;</a:t>
            </a:r>
            <a:endParaRPr lang="en-US" altLang="zh-CN" b="1" dirty="0" smtClean="0">
              <a:latin typeface="Courier New" pitchFamily="49" charset="0"/>
              <a:ea typeface="楷体" pitchFamily="49" charset="-122"/>
              <a:cs typeface="Courier New" pitchFamily="49" charset="0"/>
            </a:endParaRPr>
          </a:p>
          <a:p>
            <a:pPr>
              <a:lnSpc>
                <a:spcPts val="3000"/>
              </a:lnSpc>
            </a:pPr>
            <a:endParaRPr lang="en-US" altLang="zh-CN" sz="2000" dirty="0" smtClean="0">
              <a:latin typeface="楷体" pitchFamily="49" charset="-122"/>
              <a:ea typeface="楷体" pitchFamily="49" charset="-122"/>
            </a:endParaRPr>
          </a:p>
          <a:p>
            <a:pPr>
              <a:lnSpc>
                <a:spcPts val="3000"/>
              </a:lnSpc>
            </a:pPr>
            <a:r>
              <a:rPr lang="en-US" altLang="zh-CN" sz="2000" dirty="0" smtClean="0">
                <a:solidFill>
                  <a:srgbClr val="488FCD"/>
                </a:solidFill>
                <a:latin typeface="楷体" pitchFamily="49" charset="-122"/>
                <a:ea typeface="楷体" pitchFamily="49" charset="-122"/>
              </a:rPr>
              <a:t>2.</a:t>
            </a:r>
            <a:r>
              <a:rPr lang="zh-CN" altLang="en-US" sz="2000" dirty="0" smtClean="0">
                <a:solidFill>
                  <a:srgbClr val="488FCD"/>
                </a:solidFill>
                <a:latin typeface="楷体" pitchFamily="49" charset="-122"/>
                <a:ea typeface="楷体" pitchFamily="49" charset="-122"/>
              </a:rPr>
              <a:t>无阻埋点</a:t>
            </a:r>
            <a:endParaRPr lang="en-US" altLang="zh-CN" sz="2000" dirty="0" smtClean="0">
              <a:solidFill>
                <a:srgbClr val="488FCD"/>
              </a:solidFill>
              <a:latin typeface="楷体" pitchFamily="49" charset="-122"/>
              <a:ea typeface="楷体" pitchFamily="49" charset="-122"/>
            </a:endParaRPr>
          </a:p>
          <a:p>
            <a:pPr>
              <a:lnSpc>
                <a:spcPts val="3000"/>
              </a:lnSpc>
            </a:pPr>
            <a:r>
              <a:rPr lang="en-US" altLang="zh-CN" sz="1600" b="1" dirty="0" smtClean="0">
                <a:latin typeface="Courier New" pitchFamily="49" charset="0"/>
                <a:ea typeface="楷体" pitchFamily="49" charset="-122"/>
                <a:cs typeface="Courier New" pitchFamily="49" charset="0"/>
              </a:rPr>
              <a:t>&lt;script&gt;</a:t>
            </a:r>
          </a:p>
          <a:p>
            <a:pPr>
              <a:lnSpc>
                <a:spcPts val="3000"/>
              </a:lnSpc>
            </a:pPr>
            <a:r>
              <a:rPr lang="en-US" altLang="zh-CN" sz="1600" b="1" dirty="0">
                <a:latin typeface="Courier New" pitchFamily="49" charset="0"/>
                <a:ea typeface="楷体" pitchFamily="49" charset="-122"/>
                <a:cs typeface="Courier New" pitchFamily="49" charset="0"/>
              </a:rPr>
              <a:t> </a:t>
            </a:r>
            <a:r>
              <a:rPr lang="en-US" altLang="zh-CN" sz="1600" b="1" dirty="0" err="1" smtClean="0">
                <a:latin typeface="Courier New" pitchFamily="49" charset="0"/>
                <a:ea typeface="楷体" pitchFamily="49" charset="-122"/>
                <a:cs typeface="Courier New" pitchFamily="49" charset="0"/>
              </a:rPr>
              <a:t>document.write</a:t>
            </a:r>
            <a:r>
              <a:rPr lang="en-US" altLang="zh-CN" sz="1600" b="1" dirty="0" smtClean="0">
                <a:latin typeface="Courier New" pitchFamily="49" charset="0"/>
                <a:ea typeface="楷体" pitchFamily="49" charset="-122"/>
                <a:cs typeface="Courier New" pitchFamily="49" charset="0"/>
              </a:rPr>
              <a:t>('&lt;a style="</a:t>
            </a:r>
            <a:r>
              <a:rPr lang="en-US" altLang="zh-CN" sz="1600" b="1" dirty="0" err="1" smtClean="0">
                <a:latin typeface="Courier New" pitchFamily="49" charset="0"/>
                <a:ea typeface="楷体" pitchFamily="49" charset="-122"/>
                <a:cs typeface="Courier New" pitchFamily="49" charset="0"/>
              </a:rPr>
              <a:t>display:none</a:t>
            </a:r>
            <a:r>
              <a:rPr lang="en-US" altLang="zh-CN" sz="1600" b="1" dirty="0" smtClean="0">
                <a:latin typeface="Courier New" pitchFamily="49" charset="0"/>
                <a:ea typeface="楷体" pitchFamily="49" charset="-122"/>
                <a:cs typeface="Courier New" pitchFamily="49" charset="0"/>
              </a:rPr>
              <a:t> !important" id="t-a-{id}"&gt;&lt;/a&gt;');</a:t>
            </a:r>
          </a:p>
          <a:p>
            <a:pPr>
              <a:lnSpc>
                <a:spcPts val="3000"/>
              </a:lnSpc>
            </a:pPr>
            <a:r>
              <a:rPr lang="en-US" altLang="zh-CN" sz="1600" b="1" dirty="0">
                <a:latin typeface="Courier New" pitchFamily="49" charset="0"/>
                <a:ea typeface="楷体" pitchFamily="49" charset="-122"/>
                <a:cs typeface="Courier New" pitchFamily="49" charset="0"/>
              </a:rPr>
              <a:t> </a:t>
            </a:r>
            <a:r>
              <a:rPr lang="en-US" altLang="zh-CN" sz="1600" b="1" dirty="0" err="1">
                <a:latin typeface="Courier New" pitchFamily="49" charset="0"/>
                <a:ea typeface="楷体" pitchFamily="49" charset="-122"/>
                <a:cs typeface="Courier New" pitchFamily="49" charset="0"/>
              </a:rPr>
              <a:t>t_h</a:t>
            </a:r>
            <a:r>
              <a:rPr lang="en-US" altLang="zh-CN" sz="1600" b="1" dirty="0">
                <a:latin typeface="Courier New" pitchFamily="49" charset="0"/>
                <a:ea typeface="楷体" pitchFamily="49" charset="-122"/>
                <a:cs typeface="Courier New" pitchFamily="49" charset="0"/>
              </a:rPr>
              <a:t> = </a:t>
            </a:r>
            <a:r>
              <a:rPr lang="en-US" altLang="zh-CN" sz="1600" b="1" dirty="0" err="1" smtClean="0">
                <a:latin typeface="Courier New" pitchFamily="49" charset="0"/>
                <a:ea typeface="楷体" pitchFamily="49" charset="-122"/>
                <a:cs typeface="Courier New" pitchFamily="49" charset="0"/>
              </a:rPr>
              <a:t>document.getElementsByTagName</a:t>
            </a:r>
            <a:r>
              <a:rPr lang="en-US" altLang="zh-CN" sz="1600" b="1" dirty="0" smtClean="0">
                <a:latin typeface="Courier New" pitchFamily="49" charset="0"/>
                <a:ea typeface="楷体" pitchFamily="49" charset="-122"/>
                <a:cs typeface="Courier New" pitchFamily="49" charset="0"/>
              </a:rPr>
              <a:t>('head</a:t>
            </a:r>
            <a:r>
              <a:rPr lang="en-US" altLang="zh-CN" sz="1600" b="1" dirty="0">
                <a:latin typeface="Courier New" pitchFamily="49" charset="0"/>
                <a:ea typeface="楷体" pitchFamily="49" charset="-122"/>
                <a:cs typeface="Courier New" pitchFamily="49" charset="0"/>
              </a:rPr>
              <a:t>'</a:t>
            </a:r>
            <a:r>
              <a:rPr lang="en-US" altLang="zh-CN" sz="1600" b="1" dirty="0" smtClean="0">
                <a:latin typeface="Courier New" pitchFamily="49" charset="0"/>
                <a:ea typeface="楷体" pitchFamily="49" charset="-122"/>
                <a:cs typeface="Courier New" pitchFamily="49" charset="0"/>
              </a:rPr>
              <a:t>)[</a:t>
            </a:r>
            <a:r>
              <a:rPr lang="en-US" altLang="zh-CN" sz="1600" b="1" dirty="0">
                <a:latin typeface="Courier New" pitchFamily="49" charset="0"/>
                <a:ea typeface="楷体" pitchFamily="49" charset="-122"/>
                <a:cs typeface="Courier New" pitchFamily="49" charset="0"/>
              </a:rPr>
              <a:t>0</a:t>
            </a:r>
            <a:r>
              <a:rPr lang="en-US" altLang="zh-CN" sz="1600" b="1" dirty="0" smtClean="0">
                <a:latin typeface="Courier New" pitchFamily="49" charset="0"/>
                <a:ea typeface="楷体" pitchFamily="49" charset="-122"/>
                <a:cs typeface="Courier New" pitchFamily="49" charset="0"/>
              </a:rPr>
              <a:t>];</a:t>
            </a:r>
          </a:p>
          <a:p>
            <a:pPr>
              <a:lnSpc>
                <a:spcPts val="3000"/>
              </a:lnSpc>
            </a:pPr>
            <a:r>
              <a:rPr lang="en-US" altLang="zh-CN" sz="1600" b="1" dirty="0" smtClean="0">
                <a:latin typeface="Courier New" pitchFamily="49" charset="0"/>
                <a:ea typeface="楷体" pitchFamily="49" charset="-122"/>
                <a:cs typeface="Courier New" pitchFamily="49" charset="0"/>
              </a:rPr>
              <a:t> </a:t>
            </a:r>
            <a:r>
              <a:rPr lang="en-US" altLang="zh-CN" sz="1600" b="1" dirty="0" err="1" smtClean="0">
                <a:latin typeface="Courier New" pitchFamily="49" charset="0"/>
                <a:ea typeface="楷体" pitchFamily="49" charset="-122"/>
                <a:cs typeface="Courier New" pitchFamily="49" charset="0"/>
              </a:rPr>
              <a:t>t_s</a:t>
            </a:r>
            <a:r>
              <a:rPr lang="en-US" altLang="zh-CN" sz="1600" b="1" dirty="0" smtClean="0">
                <a:latin typeface="Courier New" pitchFamily="49" charset="0"/>
                <a:ea typeface="楷体" pitchFamily="49" charset="-122"/>
                <a:cs typeface="Courier New" pitchFamily="49" charset="0"/>
              </a:rPr>
              <a:t> = </a:t>
            </a:r>
            <a:r>
              <a:rPr lang="en-US" altLang="zh-CN" sz="1600" b="1" dirty="0" err="1" smtClean="0">
                <a:latin typeface="Courier New" pitchFamily="49" charset="0"/>
                <a:ea typeface="楷体" pitchFamily="49" charset="-122"/>
                <a:cs typeface="Courier New" pitchFamily="49" charset="0"/>
              </a:rPr>
              <a:t>document.createElement</a:t>
            </a:r>
            <a:r>
              <a:rPr lang="en-US" altLang="zh-CN" sz="1600" b="1" dirty="0" smtClean="0">
                <a:latin typeface="Courier New" pitchFamily="49" charset="0"/>
                <a:ea typeface="楷体" pitchFamily="49" charset="-122"/>
                <a:cs typeface="Courier New" pitchFamily="49" charset="0"/>
              </a:rPr>
              <a:t>('script');</a:t>
            </a:r>
          </a:p>
          <a:p>
            <a:pPr>
              <a:lnSpc>
                <a:spcPts val="3000"/>
              </a:lnSpc>
            </a:pPr>
            <a:r>
              <a:rPr lang="en-US" altLang="zh-CN" sz="1600" b="1" dirty="0">
                <a:latin typeface="Courier New" pitchFamily="49" charset="0"/>
                <a:ea typeface="楷体" pitchFamily="49" charset="-122"/>
                <a:cs typeface="Courier New" pitchFamily="49" charset="0"/>
              </a:rPr>
              <a:t> </a:t>
            </a:r>
            <a:r>
              <a:rPr lang="en-US" altLang="zh-CN" sz="1600" b="1" dirty="0" err="1" smtClean="0">
                <a:latin typeface="Courier New" pitchFamily="49" charset="0"/>
                <a:ea typeface="楷体" pitchFamily="49" charset="-122"/>
                <a:cs typeface="Courier New" pitchFamily="49" charset="0"/>
              </a:rPr>
              <a:t>t_s.async</a:t>
            </a:r>
            <a:r>
              <a:rPr lang="en-US" altLang="zh-CN" sz="1600" b="1" dirty="0" smtClean="0">
                <a:latin typeface="Courier New" pitchFamily="49" charset="0"/>
                <a:ea typeface="楷体" pitchFamily="49" charset="-122"/>
                <a:cs typeface="Courier New" pitchFamily="49" charset="0"/>
              </a:rPr>
              <a:t> = true;</a:t>
            </a:r>
          </a:p>
          <a:p>
            <a:pPr>
              <a:lnSpc>
                <a:spcPts val="3000"/>
              </a:lnSpc>
            </a:pPr>
            <a:r>
              <a:rPr lang="en-US" altLang="zh-CN" sz="1600" b="1" dirty="0" smtClean="0">
                <a:latin typeface="Courier New" pitchFamily="49" charset="0"/>
                <a:ea typeface="楷体" pitchFamily="49" charset="-122"/>
                <a:cs typeface="Courier New" pitchFamily="49" charset="0"/>
              </a:rPr>
              <a:t> </a:t>
            </a:r>
            <a:r>
              <a:rPr lang="en-US" altLang="zh-CN" sz="1600" b="1" dirty="0" err="1" smtClean="0">
                <a:latin typeface="Courier New" pitchFamily="49" charset="0"/>
                <a:ea typeface="楷体" pitchFamily="49" charset="-122"/>
                <a:cs typeface="Courier New" pitchFamily="49" charset="0"/>
              </a:rPr>
              <a:t>t_s.src</a:t>
            </a:r>
            <a:r>
              <a:rPr lang="en-US" altLang="zh-CN" sz="1600" b="1" dirty="0" smtClean="0">
                <a:latin typeface="Courier New" pitchFamily="49" charset="0"/>
                <a:ea typeface="楷体" pitchFamily="49" charset="-122"/>
                <a:cs typeface="Courier New" pitchFamily="49" charset="0"/>
              </a:rPr>
              <a:t> = 'http://{host}/{path}?i={pid}';</a:t>
            </a:r>
          </a:p>
          <a:p>
            <a:pPr>
              <a:lnSpc>
                <a:spcPts val="3000"/>
              </a:lnSpc>
            </a:pPr>
            <a:r>
              <a:rPr lang="en-US" altLang="zh-CN" sz="1600" b="1" dirty="0" smtClean="0">
                <a:latin typeface="Courier New" pitchFamily="49" charset="0"/>
                <a:ea typeface="楷体" pitchFamily="49" charset="-122"/>
                <a:cs typeface="Courier New" pitchFamily="49" charset="0"/>
              </a:rPr>
              <a:t> if(</a:t>
            </a:r>
            <a:r>
              <a:rPr lang="en-US" altLang="zh-CN" sz="1600" b="1" dirty="0" err="1" smtClean="0">
                <a:latin typeface="Courier New" pitchFamily="49" charset="0"/>
                <a:ea typeface="楷体" pitchFamily="49" charset="-122"/>
                <a:cs typeface="Courier New" pitchFamily="49" charset="0"/>
              </a:rPr>
              <a:t>t_h</a:t>
            </a:r>
            <a:r>
              <a:rPr lang="en-US" altLang="zh-CN" sz="1600" b="1" dirty="0" smtClean="0">
                <a:latin typeface="Courier New" pitchFamily="49" charset="0"/>
                <a:ea typeface="楷体" pitchFamily="49" charset="-122"/>
                <a:cs typeface="Courier New" pitchFamily="49" charset="0"/>
              </a:rPr>
              <a:t>)</a:t>
            </a:r>
            <a:r>
              <a:rPr lang="en-US" altLang="zh-CN" sz="1600" b="1" dirty="0" err="1" smtClean="0">
                <a:latin typeface="Courier New" pitchFamily="49" charset="0"/>
                <a:ea typeface="楷体" pitchFamily="49" charset="-122"/>
                <a:cs typeface="Courier New" pitchFamily="49" charset="0"/>
              </a:rPr>
              <a:t>t_h.insertBefore</a:t>
            </a:r>
            <a:r>
              <a:rPr lang="en-US" altLang="zh-CN" sz="1600" b="1" dirty="0" smtClean="0">
                <a:latin typeface="Courier New" pitchFamily="49" charset="0"/>
                <a:ea typeface="楷体" pitchFamily="49" charset="-122"/>
                <a:cs typeface="Courier New" pitchFamily="49" charset="0"/>
              </a:rPr>
              <a:t>(</a:t>
            </a:r>
            <a:r>
              <a:rPr lang="en-US" altLang="zh-CN" sz="1600" b="1" dirty="0" err="1" smtClean="0">
                <a:latin typeface="Courier New" pitchFamily="49" charset="0"/>
                <a:ea typeface="楷体" pitchFamily="49" charset="-122"/>
                <a:cs typeface="Courier New" pitchFamily="49" charset="0"/>
              </a:rPr>
              <a:t>t_s,t_h.firstChild</a:t>
            </a:r>
            <a:r>
              <a:rPr lang="en-US" altLang="zh-CN" sz="1600" b="1" dirty="0" smtClean="0">
                <a:latin typeface="Courier New" pitchFamily="49" charset="0"/>
                <a:ea typeface="楷体" pitchFamily="49" charset="-122"/>
                <a:cs typeface="Courier New" pitchFamily="49" charset="0"/>
              </a:rPr>
              <a:t>);</a:t>
            </a:r>
          </a:p>
          <a:p>
            <a:pPr>
              <a:lnSpc>
                <a:spcPts val="3000"/>
              </a:lnSpc>
            </a:pPr>
            <a:r>
              <a:rPr lang="en-US" altLang="zh-CN" sz="1600" b="1" dirty="0" smtClean="0">
                <a:latin typeface="Courier New" pitchFamily="49" charset="0"/>
                <a:ea typeface="楷体" pitchFamily="49" charset="-122"/>
                <a:cs typeface="Courier New" pitchFamily="49" charset="0"/>
              </a:rPr>
              <a:t>&lt;/script&gt;</a:t>
            </a:r>
            <a:endParaRPr lang="zh-CN" altLang="en-US" b="1" dirty="0">
              <a:latin typeface="Courier New" pitchFamily="49" charset="0"/>
              <a:ea typeface="楷体" pitchFamily="49" charset="-122"/>
              <a:cs typeface="Courier New" pitchFamily="49" charset="0"/>
            </a:endParaRPr>
          </a:p>
        </p:txBody>
      </p:sp>
    </p:spTree>
    <p:extLst>
      <p:ext uri="{BB962C8B-B14F-4D97-AF65-F5344CB8AC3E}">
        <p14:creationId xmlns:p14="http://schemas.microsoft.com/office/powerpoint/2010/main" val="307745085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4671" y="1096698"/>
            <a:ext cx="8524405" cy="5878532"/>
          </a:xfrm>
          <a:prstGeom prst="rect">
            <a:avLst/>
          </a:prstGeom>
        </p:spPr>
        <p:txBody>
          <a:bodyPr wrap="square">
            <a:spAutoFit/>
          </a:bodyPr>
          <a:lstStyle/>
          <a:p>
            <a:r>
              <a:rPr lang="zh-CN" altLang="en-US" sz="3200" dirty="0">
                <a:solidFill>
                  <a:srgbClr val="488FCD"/>
                </a:solidFill>
              </a:rPr>
              <a:t>前提</a:t>
            </a:r>
            <a:r>
              <a:rPr lang="en-US" altLang="zh-CN" sz="2400" dirty="0">
                <a:solidFill>
                  <a:srgbClr val="488FCD"/>
                </a:solidFill>
              </a:rPr>
              <a:t>:</a:t>
            </a:r>
            <a:r>
              <a:rPr lang="zh-CN" altLang="en-US" sz="2400" dirty="0">
                <a:solidFill>
                  <a:srgbClr val="488FCD"/>
                </a:solidFill>
              </a:rPr>
              <a:t>第三方代码 速度</a:t>
            </a:r>
            <a:r>
              <a:rPr lang="en-US" altLang="zh-CN" sz="2400" dirty="0">
                <a:solidFill>
                  <a:srgbClr val="488FCD"/>
                </a:solidFill>
              </a:rPr>
              <a:t>&lt;</a:t>
            </a:r>
            <a:r>
              <a:rPr lang="zh-CN" altLang="en-US" sz="2400" dirty="0">
                <a:solidFill>
                  <a:srgbClr val="488FCD"/>
                </a:solidFill>
              </a:rPr>
              <a:t>稳定</a:t>
            </a:r>
            <a:r>
              <a:rPr lang="en-US" altLang="zh-CN" sz="2400" dirty="0">
                <a:solidFill>
                  <a:srgbClr val="488FCD"/>
                </a:solidFill>
              </a:rPr>
              <a:t>&lt;</a:t>
            </a:r>
            <a:r>
              <a:rPr lang="zh-CN" altLang="en-US" sz="2400" dirty="0">
                <a:solidFill>
                  <a:srgbClr val="488FCD"/>
                </a:solidFill>
              </a:rPr>
              <a:t>安全</a:t>
            </a:r>
            <a:endParaRPr lang="en-US" altLang="zh-CN" sz="2400" dirty="0">
              <a:solidFill>
                <a:srgbClr val="488FCD"/>
              </a:solidFill>
            </a:endParaRPr>
          </a:p>
          <a:p>
            <a:endParaRPr lang="en-US" altLang="zh-CN" sz="3200" dirty="0" smtClean="0">
              <a:solidFill>
                <a:srgbClr val="488FCD"/>
              </a:solidFill>
            </a:endParaRPr>
          </a:p>
          <a:p>
            <a:r>
              <a:rPr lang="zh-CN" altLang="en-US" sz="3200" dirty="0" smtClean="0">
                <a:solidFill>
                  <a:srgbClr val="488FCD"/>
                </a:solidFill>
              </a:rPr>
              <a:t>问题</a:t>
            </a:r>
            <a:r>
              <a:rPr lang="en-US" altLang="zh-CN" sz="2400" dirty="0">
                <a:solidFill>
                  <a:srgbClr val="488FCD"/>
                </a:solidFill>
              </a:rPr>
              <a:t>:</a:t>
            </a:r>
            <a:r>
              <a:rPr lang="zh-CN" altLang="en-US" sz="2400" dirty="0">
                <a:solidFill>
                  <a:srgbClr val="488FCD"/>
                </a:solidFill>
              </a:rPr>
              <a:t>去除单点故障 </a:t>
            </a:r>
            <a:endParaRPr lang="en-US" altLang="zh-CN" sz="2400" dirty="0">
              <a:solidFill>
                <a:srgbClr val="488FCD"/>
              </a:solidFill>
            </a:endParaRPr>
          </a:p>
          <a:p>
            <a:endParaRPr lang="en-US" altLang="zh-CN" sz="3200" dirty="0" smtClean="0">
              <a:solidFill>
                <a:srgbClr val="488FCD"/>
              </a:solidFill>
            </a:endParaRPr>
          </a:p>
          <a:p>
            <a:r>
              <a:rPr lang="zh-CN" altLang="en-US" sz="3200" dirty="0" smtClean="0">
                <a:solidFill>
                  <a:srgbClr val="488FCD"/>
                </a:solidFill>
              </a:rPr>
              <a:t>方</a:t>
            </a:r>
            <a:r>
              <a:rPr lang="zh-CN" altLang="en-US" sz="3200" dirty="0">
                <a:solidFill>
                  <a:srgbClr val="488FCD"/>
                </a:solidFill>
              </a:rPr>
              <a:t>案</a:t>
            </a:r>
            <a:r>
              <a:rPr lang="en-US" altLang="zh-CN" sz="2400" dirty="0">
                <a:solidFill>
                  <a:srgbClr val="488FCD"/>
                </a:solidFill>
              </a:rPr>
              <a:t>:</a:t>
            </a:r>
            <a:r>
              <a:rPr lang="zh-CN" altLang="en-US" sz="2400" dirty="0">
                <a:solidFill>
                  <a:srgbClr val="488FCD"/>
                </a:solidFill>
              </a:rPr>
              <a:t>无阻加载 </a:t>
            </a:r>
            <a:r>
              <a:rPr lang="en-US" altLang="zh-CN" sz="2400" dirty="0">
                <a:solidFill>
                  <a:srgbClr val="488FCD"/>
                </a:solidFill>
              </a:rPr>
              <a:t>defer </a:t>
            </a:r>
            <a:r>
              <a:rPr lang="en-US" altLang="zh-CN" sz="2400" dirty="0" err="1">
                <a:solidFill>
                  <a:srgbClr val="488FCD"/>
                </a:solidFill>
              </a:rPr>
              <a:t>domScriptElement</a:t>
            </a:r>
            <a:r>
              <a:rPr lang="en-US" altLang="zh-CN" sz="2400" dirty="0">
                <a:solidFill>
                  <a:srgbClr val="488FCD"/>
                </a:solidFill>
              </a:rPr>
              <a:t> </a:t>
            </a:r>
            <a:r>
              <a:rPr lang="en-US" altLang="zh-CN" sz="2400" dirty="0" err="1">
                <a:solidFill>
                  <a:srgbClr val="488FCD"/>
                </a:solidFill>
              </a:rPr>
              <a:t>iframedJS</a:t>
            </a:r>
            <a:endParaRPr lang="en-US" altLang="zh-CN" sz="2400" dirty="0">
              <a:solidFill>
                <a:srgbClr val="488FCD"/>
              </a:solidFill>
            </a:endParaRPr>
          </a:p>
          <a:p>
            <a:endParaRPr lang="en-US" altLang="zh-CN" sz="3200" dirty="0" smtClean="0">
              <a:solidFill>
                <a:srgbClr val="488FCD"/>
              </a:solidFill>
            </a:endParaRPr>
          </a:p>
          <a:p>
            <a:r>
              <a:rPr lang="zh-CN" altLang="en-US" sz="3200" dirty="0" smtClean="0">
                <a:solidFill>
                  <a:srgbClr val="488FCD"/>
                </a:solidFill>
              </a:rPr>
              <a:t>验证</a:t>
            </a:r>
            <a:r>
              <a:rPr lang="en-US" altLang="zh-CN" sz="2400" dirty="0">
                <a:solidFill>
                  <a:srgbClr val="488FCD"/>
                </a:solidFill>
              </a:rPr>
              <a:t>:</a:t>
            </a:r>
            <a:r>
              <a:rPr lang="zh-CN" altLang="en-US" sz="2400" dirty="0">
                <a:solidFill>
                  <a:srgbClr val="488FCD"/>
                </a:solidFill>
              </a:rPr>
              <a:t>兼容性</a:t>
            </a:r>
            <a:r>
              <a:rPr lang="en-US" altLang="zh-CN" sz="2400" dirty="0">
                <a:solidFill>
                  <a:srgbClr val="488FCD"/>
                </a:solidFill>
              </a:rPr>
              <a:t> </a:t>
            </a:r>
            <a:r>
              <a:rPr lang="zh-CN" altLang="en-US" sz="2400" dirty="0">
                <a:solidFill>
                  <a:srgbClr val="488FCD"/>
                </a:solidFill>
              </a:rPr>
              <a:t>稳定性</a:t>
            </a:r>
            <a:r>
              <a:rPr lang="en-US" altLang="zh-CN" sz="2400" dirty="0">
                <a:solidFill>
                  <a:srgbClr val="488FCD"/>
                </a:solidFill>
              </a:rPr>
              <a:t> </a:t>
            </a:r>
            <a:r>
              <a:rPr lang="zh-CN" altLang="en-US" sz="2400" dirty="0">
                <a:solidFill>
                  <a:srgbClr val="488FCD"/>
                </a:solidFill>
              </a:rPr>
              <a:t>速度 </a:t>
            </a:r>
            <a:endParaRPr lang="en-US" altLang="zh-CN" sz="2400" dirty="0">
              <a:solidFill>
                <a:srgbClr val="488FCD"/>
              </a:solidFill>
            </a:endParaRPr>
          </a:p>
          <a:p>
            <a:endParaRPr lang="en-US" altLang="zh-CN" sz="3200" dirty="0" smtClean="0">
              <a:solidFill>
                <a:srgbClr val="488FCD"/>
              </a:solidFill>
            </a:endParaRPr>
          </a:p>
          <a:p>
            <a:r>
              <a:rPr lang="zh-CN" altLang="en-US" sz="3200" dirty="0" smtClean="0">
                <a:solidFill>
                  <a:srgbClr val="488FCD"/>
                </a:solidFill>
              </a:rPr>
              <a:t>解决附带新问题</a:t>
            </a:r>
            <a:r>
              <a:rPr lang="en-US" altLang="zh-CN" sz="2400" dirty="0">
                <a:solidFill>
                  <a:srgbClr val="488FCD"/>
                </a:solidFill>
              </a:rPr>
              <a:t>:</a:t>
            </a:r>
            <a:r>
              <a:rPr lang="zh-CN" altLang="en-US" sz="2400" dirty="0">
                <a:solidFill>
                  <a:srgbClr val="488FCD"/>
                </a:solidFill>
              </a:rPr>
              <a:t>广告所在位置</a:t>
            </a:r>
            <a:r>
              <a:rPr lang="en-US" altLang="zh-CN" sz="2400" dirty="0">
                <a:solidFill>
                  <a:srgbClr val="488FCD"/>
                </a:solidFill>
              </a:rPr>
              <a:t>,</a:t>
            </a:r>
            <a:r>
              <a:rPr lang="en-US" altLang="zh-CN" sz="2400" dirty="0" err="1">
                <a:solidFill>
                  <a:srgbClr val="488FCD"/>
                </a:solidFill>
              </a:rPr>
              <a:t>dom</a:t>
            </a:r>
            <a:r>
              <a:rPr lang="zh-CN" altLang="en-US" sz="2400" dirty="0">
                <a:solidFill>
                  <a:srgbClr val="488FCD"/>
                </a:solidFill>
              </a:rPr>
              <a:t>安全操作</a:t>
            </a:r>
            <a:r>
              <a:rPr lang="en-US" altLang="zh-CN" sz="2400" dirty="0">
                <a:solidFill>
                  <a:srgbClr val="488FCD"/>
                </a:solidFill>
              </a:rPr>
              <a:t>,html</a:t>
            </a:r>
            <a:r>
              <a:rPr lang="zh-CN" altLang="en-US" sz="2400" dirty="0">
                <a:solidFill>
                  <a:srgbClr val="488FCD"/>
                </a:solidFill>
              </a:rPr>
              <a:t>插入</a:t>
            </a:r>
            <a:r>
              <a:rPr lang="en-US" altLang="zh-CN" sz="2400" dirty="0">
                <a:solidFill>
                  <a:srgbClr val="488FCD"/>
                </a:solidFill>
              </a:rPr>
              <a:t>,</a:t>
            </a:r>
            <a:r>
              <a:rPr lang="en-US" altLang="zh-CN" sz="2400" dirty="0" err="1">
                <a:solidFill>
                  <a:srgbClr val="488FCD"/>
                </a:solidFill>
              </a:rPr>
              <a:t>css</a:t>
            </a:r>
            <a:r>
              <a:rPr lang="zh-CN" altLang="en-US" sz="2400" dirty="0">
                <a:solidFill>
                  <a:srgbClr val="488FCD"/>
                </a:solidFill>
              </a:rPr>
              <a:t>冲突</a:t>
            </a:r>
            <a:r>
              <a:rPr lang="en-US" altLang="zh-CN" sz="2400" dirty="0">
                <a:solidFill>
                  <a:srgbClr val="488FCD"/>
                </a:solidFill>
              </a:rPr>
              <a:t>,</a:t>
            </a:r>
            <a:r>
              <a:rPr lang="zh-CN" altLang="en-US" sz="2400" dirty="0">
                <a:solidFill>
                  <a:srgbClr val="488FCD"/>
                </a:solidFill>
              </a:rPr>
              <a:t>埋点代码可读性</a:t>
            </a:r>
            <a:endParaRPr lang="en-US" altLang="zh-CN" sz="2400" dirty="0">
              <a:solidFill>
                <a:srgbClr val="488FCD"/>
              </a:solidFill>
            </a:endParaRPr>
          </a:p>
          <a:p>
            <a:endParaRPr lang="en-US" altLang="zh-CN" sz="3200" dirty="0" smtClean="0">
              <a:solidFill>
                <a:srgbClr val="488FCD"/>
              </a:solidFill>
            </a:endParaRPr>
          </a:p>
          <a:p>
            <a:r>
              <a:rPr lang="en-US" altLang="zh-CN" sz="2400" dirty="0" smtClean="0">
                <a:solidFill>
                  <a:srgbClr val="488FCD"/>
                </a:solidFill>
                <a:hlinkClick r:id="rId2"/>
              </a:rPr>
              <a:t>http</a:t>
            </a:r>
            <a:r>
              <a:rPr lang="en-US" altLang="zh-CN" sz="2400" dirty="0">
                <a:solidFill>
                  <a:srgbClr val="488FCD"/>
                </a:solidFill>
                <a:hlinkClick r:id="rId2"/>
              </a:rPr>
              <a:t>://www.slideshare.net/leneli/ss-6084804</a:t>
            </a:r>
            <a:endParaRPr lang="en-US" altLang="zh-CN" sz="2400" dirty="0">
              <a:solidFill>
                <a:srgbClr val="488FCD"/>
              </a:solidFill>
            </a:endParaRPr>
          </a:p>
        </p:txBody>
      </p:sp>
      <p:sp>
        <p:nvSpPr>
          <p:cNvPr id="5" name="Title 1"/>
          <p:cNvSpPr>
            <a:spLocks noGrp="1"/>
          </p:cNvSpPr>
          <p:nvPr>
            <p:ph type="ctrTitle"/>
          </p:nvPr>
        </p:nvSpPr>
        <p:spPr>
          <a:xfrm>
            <a:off x="404671" y="310468"/>
            <a:ext cx="8396013" cy="596278"/>
          </a:xfrm>
        </p:spPr>
        <p:txBody>
          <a:bodyPr>
            <a:normAutofit/>
          </a:bodyPr>
          <a:lstStyle/>
          <a:p>
            <a:r>
              <a:rPr lang="en-US" sz="2800" dirty="0" smtClean="0"/>
              <a:t>2010</a:t>
            </a:r>
            <a:r>
              <a:rPr lang="en-US" altLang="zh-CN" sz="2800" dirty="0" smtClean="0"/>
              <a:t>Velocity</a:t>
            </a:r>
            <a:r>
              <a:rPr lang="zh-CN" altLang="en-US" sz="2800" dirty="0" smtClean="0"/>
              <a:t>北京的分享集中在这个改变上</a:t>
            </a:r>
            <a:endParaRPr lang="en-US" sz="2800" dirty="0"/>
          </a:p>
        </p:txBody>
      </p:sp>
    </p:spTree>
    <p:extLst>
      <p:ext uri="{BB962C8B-B14F-4D97-AF65-F5344CB8AC3E}">
        <p14:creationId xmlns:p14="http://schemas.microsoft.com/office/powerpoint/2010/main" val="178708284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en-US" sz="2800" dirty="0" smtClean="0"/>
              <a:t>为什么还有阻滞的代码</a:t>
            </a:r>
            <a:endParaRPr lang="en-US" sz="2800" dirty="0"/>
          </a:p>
        </p:txBody>
      </p:sp>
      <p:pic>
        <p:nvPicPr>
          <p:cNvPr id="7" name="Picture 6"/>
          <p:cNvPicPr>
            <a:picLocks noChangeAspect="1"/>
          </p:cNvPicPr>
          <p:nvPr/>
        </p:nvPicPr>
        <p:blipFill>
          <a:blip r:embed="rId3"/>
          <a:stretch>
            <a:fillRect/>
          </a:stretch>
        </p:blipFill>
        <p:spPr>
          <a:xfrm>
            <a:off x="220566" y="1306130"/>
            <a:ext cx="8580118" cy="1839561"/>
          </a:xfrm>
          <a:prstGeom prst="rect">
            <a:avLst/>
          </a:prstGeom>
        </p:spPr>
      </p:pic>
      <p:sp>
        <p:nvSpPr>
          <p:cNvPr id="9" name="TextBox 8"/>
          <p:cNvSpPr txBox="1"/>
          <p:nvPr/>
        </p:nvSpPr>
        <p:spPr>
          <a:xfrm>
            <a:off x="404671" y="3912785"/>
            <a:ext cx="8396013" cy="1938992"/>
          </a:xfrm>
          <a:prstGeom prst="rect">
            <a:avLst/>
          </a:prstGeom>
          <a:noFill/>
        </p:spPr>
        <p:txBody>
          <a:bodyPr wrap="square" rtlCol="0">
            <a:spAutoFit/>
          </a:bodyPr>
          <a:lstStyle/>
          <a:p>
            <a:r>
              <a:rPr lang="en-US" altLang="zh-CN" sz="2400" b="1" dirty="0" err="1" smtClean="0">
                <a:solidFill>
                  <a:srgbClr val="488FCD"/>
                </a:solidFill>
                <a:latin typeface="Arial" pitchFamily="34" charset="0"/>
                <a:ea typeface="楷体" pitchFamily="49" charset="-122"/>
                <a:cs typeface="Arial" pitchFamily="34" charset="0"/>
              </a:rPr>
              <a:t>Tanx</a:t>
            </a:r>
            <a:r>
              <a:rPr lang="zh-CN" altLang="en-US" sz="2400" b="1" dirty="0" smtClean="0">
                <a:solidFill>
                  <a:srgbClr val="488FCD"/>
                </a:solidFill>
                <a:latin typeface="Arial" pitchFamily="34" charset="0"/>
                <a:ea typeface="楷体" pitchFamily="49" charset="-122"/>
                <a:cs typeface="Arial" pitchFamily="34" charset="0"/>
              </a:rPr>
              <a:t>首先是一个管理广告位的工具：</a:t>
            </a:r>
            <a:endParaRPr lang="en-US" altLang="zh-CN" sz="2400" b="1" dirty="0" smtClean="0">
              <a:solidFill>
                <a:srgbClr val="488FCD"/>
              </a:solidFill>
              <a:latin typeface="Arial" pitchFamily="34" charset="0"/>
              <a:ea typeface="楷体" pitchFamily="49" charset="-122"/>
              <a:cs typeface="Arial" pitchFamily="34" charset="0"/>
            </a:endParaRPr>
          </a:p>
          <a:p>
            <a:r>
              <a:rPr lang="zh-CN" altLang="en-US" sz="2400" b="1" dirty="0" smtClean="0">
                <a:solidFill>
                  <a:srgbClr val="488FCD"/>
                </a:solidFill>
                <a:latin typeface="Arial" pitchFamily="34" charset="0"/>
                <a:ea typeface="楷体" pitchFamily="49" charset="-122"/>
                <a:cs typeface="Arial" pitchFamily="34" charset="0"/>
              </a:rPr>
              <a:t>用户需要可以通过</a:t>
            </a:r>
            <a:r>
              <a:rPr lang="en-US" altLang="zh-CN" sz="2400" b="1" dirty="0" err="1" smtClean="0">
                <a:solidFill>
                  <a:srgbClr val="488FCD"/>
                </a:solidFill>
                <a:latin typeface="Arial" pitchFamily="34" charset="0"/>
                <a:ea typeface="楷体" pitchFamily="49" charset="-122"/>
                <a:cs typeface="Arial" pitchFamily="34" charset="0"/>
              </a:rPr>
              <a:t>Tanx</a:t>
            </a:r>
            <a:r>
              <a:rPr lang="zh-CN" altLang="en-US" sz="2400" b="1" dirty="0" smtClean="0">
                <a:solidFill>
                  <a:srgbClr val="488FCD"/>
                </a:solidFill>
                <a:latin typeface="Arial" pitchFamily="34" charset="0"/>
                <a:ea typeface="楷体" pitchFamily="49" charset="-122"/>
                <a:cs typeface="Arial" pitchFamily="34" charset="0"/>
              </a:rPr>
              <a:t>广告埋点投放其他广告联盟的广告比如设置</a:t>
            </a:r>
            <a:r>
              <a:rPr lang="en-US" altLang="zh-CN" sz="2400" b="1" dirty="0" smtClean="0">
                <a:solidFill>
                  <a:srgbClr val="488FCD"/>
                </a:solidFill>
                <a:latin typeface="Arial" pitchFamily="34" charset="0"/>
                <a:ea typeface="楷体" pitchFamily="49" charset="-122"/>
                <a:cs typeface="Arial" pitchFamily="34" charset="0"/>
              </a:rPr>
              <a:t>Google AdSense</a:t>
            </a:r>
            <a:r>
              <a:rPr lang="zh-CN" altLang="en-US" sz="2400" b="1" dirty="0" smtClean="0">
                <a:solidFill>
                  <a:srgbClr val="488FCD"/>
                </a:solidFill>
                <a:latin typeface="Arial" pitchFamily="34" charset="0"/>
                <a:ea typeface="楷体" pitchFamily="49" charset="-122"/>
                <a:cs typeface="Arial" pitchFamily="34" charset="0"/>
              </a:rPr>
              <a:t>为广告位资源未售出时的抄底</a:t>
            </a:r>
            <a:endParaRPr lang="en-US" altLang="zh-CN" sz="2400" b="1" dirty="0" smtClean="0">
              <a:solidFill>
                <a:srgbClr val="488FCD"/>
              </a:solidFill>
              <a:latin typeface="Arial" pitchFamily="34" charset="0"/>
              <a:ea typeface="楷体" pitchFamily="49" charset="-122"/>
              <a:cs typeface="Arial" pitchFamily="34" charset="0"/>
            </a:endParaRPr>
          </a:p>
          <a:p>
            <a:endParaRPr lang="en-US" altLang="zh-CN" sz="2400" b="1" dirty="0">
              <a:solidFill>
                <a:srgbClr val="488FCD"/>
              </a:solidFill>
              <a:latin typeface="Arial" pitchFamily="34" charset="0"/>
              <a:ea typeface="楷体" pitchFamily="49" charset="-122"/>
              <a:cs typeface="Arial" pitchFamily="34" charset="0"/>
            </a:endParaRPr>
          </a:p>
          <a:p>
            <a:endParaRPr lang="en-US" altLang="zh-CN" sz="2400" b="1" dirty="0" smtClean="0">
              <a:solidFill>
                <a:srgbClr val="488FCD"/>
              </a:solidFill>
              <a:latin typeface="Arial" pitchFamily="34" charset="0"/>
              <a:ea typeface="楷体" pitchFamily="49" charset="-122"/>
              <a:cs typeface="Arial" pitchFamily="34" charset="0"/>
            </a:endParaRPr>
          </a:p>
        </p:txBody>
      </p:sp>
    </p:spTree>
    <p:extLst>
      <p:ext uri="{BB962C8B-B14F-4D97-AF65-F5344CB8AC3E}">
        <p14:creationId xmlns:p14="http://schemas.microsoft.com/office/powerpoint/2010/main" val="416727858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zh-CN" altLang="en-US" sz="2800" dirty="0" smtClean="0"/>
              <a:t>真的无解么？</a:t>
            </a:r>
            <a:endParaRPr lang="en-US" sz="2800" dirty="0"/>
          </a:p>
        </p:txBody>
      </p:sp>
      <p:sp>
        <p:nvSpPr>
          <p:cNvPr id="5" name="矩形​​ 4"/>
          <p:cNvSpPr/>
          <p:nvPr/>
        </p:nvSpPr>
        <p:spPr>
          <a:xfrm>
            <a:off x="111502" y="1059130"/>
            <a:ext cx="8915400" cy="29638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lang="zh-CN" sz="1800" kern="1200">
                <a:solidFill>
                  <a:schemeClr val="lt1"/>
                </a:solidFill>
                <a:latin typeface="+mn-lt"/>
                <a:ea typeface="+mn-ea"/>
                <a:cs typeface="+mn-cs"/>
              </a:defRPr>
            </a:lvl1pPr>
            <a:lvl2pPr marL="457200" algn="l" defTabSz="914400" rtl="0" eaLnBrk="1" latinLnBrk="0" hangingPunct="1">
              <a:defRPr lang="zh-CN" sz="1800" kern="1200">
                <a:solidFill>
                  <a:schemeClr val="lt1"/>
                </a:solidFill>
                <a:latin typeface="+mn-lt"/>
                <a:ea typeface="+mn-ea"/>
                <a:cs typeface="+mn-cs"/>
              </a:defRPr>
            </a:lvl2pPr>
            <a:lvl3pPr marL="914400" algn="l" defTabSz="914400" rtl="0" eaLnBrk="1" latinLnBrk="0" hangingPunct="1">
              <a:defRPr lang="zh-CN" sz="1800" kern="1200">
                <a:solidFill>
                  <a:schemeClr val="lt1"/>
                </a:solidFill>
                <a:latin typeface="+mn-lt"/>
                <a:ea typeface="+mn-ea"/>
                <a:cs typeface="+mn-cs"/>
              </a:defRPr>
            </a:lvl3pPr>
            <a:lvl4pPr marL="1371600" algn="l" defTabSz="914400" rtl="0" eaLnBrk="1" latinLnBrk="0" hangingPunct="1">
              <a:defRPr lang="zh-CN" sz="1800" kern="1200">
                <a:solidFill>
                  <a:schemeClr val="lt1"/>
                </a:solidFill>
                <a:latin typeface="+mn-lt"/>
                <a:ea typeface="+mn-ea"/>
                <a:cs typeface="+mn-cs"/>
              </a:defRPr>
            </a:lvl4pPr>
            <a:lvl5pPr marL="1828800" algn="l" defTabSz="914400" rtl="0" eaLnBrk="1" latinLnBrk="0" hangingPunct="1">
              <a:defRPr lang="zh-CN" sz="1800" kern="1200">
                <a:solidFill>
                  <a:schemeClr val="lt1"/>
                </a:solidFill>
                <a:latin typeface="+mn-lt"/>
                <a:ea typeface="+mn-ea"/>
                <a:cs typeface="+mn-cs"/>
              </a:defRPr>
            </a:lvl5pPr>
            <a:lvl6pPr marL="2286000" algn="l" defTabSz="914400" rtl="0" eaLnBrk="1" latinLnBrk="0" hangingPunct="1">
              <a:defRPr lang="zh-CN" sz="1800" kern="1200">
                <a:solidFill>
                  <a:schemeClr val="lt1"/>
                </a:solidFill>
                <a:latin typeface="+mn-lt"/>
                <a:ea typeface="+mn-ea"/>
                <a:cs typeface="+mn-cs"/>
              </a:defRPr>
            </a:lvl6pPr>
            <a:lvl7pPr marL="2743200" algn="l" defTabSz="914400" rtl="0" eaLnBrk="1" latinLnBrk="0" hangingPunct="1">
              <a:defRPr lang="zh-CN" sz="1800" kern="1200">
                <a:solidFill>
                  <a:schemeClr val="lt1"/>
                </a:solidFill>
                <a:latin typeface="+mn-lt"/>
                <a:ea typeface="+mn-ea"/>
                <a:cs typeface="+mn-cs"/>
              </a:defRPr>
            </a:lvl7pPr>
            <a:lvl8pPr marL="3200400" algn="l" defTabSz="914400" rtl="0" eaLnBrk="1" latinLnBrk="0" hangingPunct="1">
              <a:defRPr lang="zh-CN" sz="1800" kern="1200">
                <a:solidFill>
                  <a:schemeClr val="lt1"/>
                </a:solidFill>
                <a:latin typeface="+mn-lt"/>
                <a:ea typeface="+mn-ea"/>
                <a:cs typeface="+mn-cs"/>
              </a:defRPr>
            </a:lvl8pPr>
            <a:lvl9pPr marL="3657600" algn="l" defTabSz="914400" rtl="0" eaLnBrk="1" latinLnBrk="0" hangingPunct="1">
              <a:defRPr lang="zh-CN" sz="1800" kern="1200">
                <a:solidFill>
                  <a:schemeClr val="lt1"/>
                </a:solidFill>
                <a:latin typeface="+mn-lt"/>
                <a:ea typeface="+mn-ea"/>
                <a:cs typeface="+mn-cs"/>
              </a:defRPr>
            </a:lvl9pPr>
          </a:lstStyle>
          <a:p>
            <a:pPr algn="ctr"/>
            <a:endParaRPr lang="zh-CN" altLang="en-US" sz="2000" b="1" dirty="0">
              <a:solidFill>
                <a:srgbClr val="FF0000"/>
              </a:solidFill>
              <a:latin typeface="楷体" pitchFamily="49" charset="-122"/>
              <a:ea typeface="楷体" pitchFamily="49" charset="-122"/>
            </a:endParaRPr>
          </a:p>
        </p:txBody>
      </p:sp>
      <p:sp>
        <p:nvSpPr>
          <p:cNvPr id="6" name="TextBox 5"/>
          <p:cNvSpPr txBox="1"/>
          <p:nvPr/>
        </p:nvSpPr>
        <p:spPr>
          <a:xfrm>
            <a:off x="111502" y="1158430"/>
            <a:ext cx="8956298" cy="2562240"/>
          </a:xfrm>
          <a:prstGeom prst="rect">
            <a:avLst/>
          </a:prstGeom>
          <a:solidFill>
            <a:srgbClr val="FFFFFF"/>
          </a:solidFill>
        </p:spPr>
        <p:txBody>
          <a:bodyPr wrap="square" rtlCol="0">
            <a:spAutoFit/>
          </a:bodyPr>
          <a:lstStyle/>
          <a:p>
            <a:pPr>
              <a:lnSpc>
                <a:spcPct val="150000"/>
              </a:lnSpc>
            </a:pPr>
            <a:r>
              <a:rPr lang="en-US" altLang="zh-CN" b="1" dirty="0" smtClean="0">
                <a:latin typeface="Courier New" pitchFamily="49" charset="0"/>
                <a:ea typeface="楷体" pitchFamily="49" charset="-122"/>
                <a:cs typeface="Courier New" pitchFamily="49" charset="0"/>
              </a:rPr>
              <a:t>function </a:t>
            </a:r>
            <a:r>
              <a:rPr lang="en-US" altLang="zh-CN" b="1" dirty="0" err="1" smtClean="0">
                <a:latin typeface="Courier New" pitchFamily="49" charset="0"/>
                <a:ea typeface="楷体" pitchFamily="49" charset="-122"/>
                <a:cs typeface="Courier New" pitchFamily="49" charset="0"/>
              </a:rPr>
              <a:t>iframedJS</a:t>
            </a:r>
            <a:r>
              <a:rPr lang="en-US" altLang="zh-CN" b="1" dirty="0" smtClean="0">
                <a:latin typeface="Courier New" pitchFamily="49" charset="0"/>
                <a:ea typeface="楷体" pitchFamily="49" charset="-122"/>
                <a:cs typeface="Courier New" pitchFamily="49" charset="0"/>
              </a:rPr>
              <a:t>(s){</a:t>
            </a:r>
          </a:p>
          <a:p>
            <a:pPr>
              <a:lnSpc>
                <a:spcPct val="150000"/>
              </a:lnSpc>
            </a:pPr>
            <a:r>
              <a:rPr lang="en-US" altLang="zh-CN" b="1" dirty="0" smtClean="0">
                <a:latin typeface="Courier New" pitchFamily="49" charset="0"/>
                <a:ea typeface="楷体" pitchFamily="49" charset="-122"/>
                <a:cs typeface="Courier New" pitchFamily="49" charset="0"/>
              </a:rPr>
              <a:t>  </a:t>
            </a:r>
            <a:r>
              <a:rPr lang="en-US" altLang="zh-CN" b="1" dirty="0" err="1" smtClean="0">
                <a:latin typeface="Courier New" pitchFamily="49" charset="0"/>
                <a:ea typeface="楷体" pitchFamily="49" charset="-122"/>
                <a:cs typeface="Courier New" pitchFamily="49" charset="0"/>
              </a:rPr>
              <a:t>document.write</a:t>
            </a:r>
            <a:r>
              <a:rPr lang="en-US" altLang="zh-CN" b="1" dirty="0" smtClean="0">
                <a:latin typeface="Courier New" pitchFamily="49" charset="0"/>
                <a:ea typeface="楷体" pitchFamily="49" charset="-122"/>
                <a:cs typeface="Courier New" pitchFamily="49" charset="0"/>
              </a:rPr>
              <a:t>("&lt;</a:t>
            </a:r>
            <a:r>
              <a:rPr lang="en-US" altLang="zh-CN" b="1" dirty="0" err="1" smtClean="0">
                <a:latin typeface="Courier New" pitchFamily="49" charset="0"/>
                <a:ea typeface="楷体" pitchFamily="49" charset="-122"/>
                <a:cs typeface="Courier New" pitchFamily="49" charset="0"/>
              </a:rPr>
              <a:t>iframe</a:t>
            </a:r>
            <a:r>
              <a:rPr lang="en-US" altLang="zh-CN" b="1" dirty="0" smtClean="0">
                <a:latin typeface="Courier New" pitchFamily="49" charset="0"/>
                <a:ea typeface="楷体" pitchFamily="49" charset="-122"/>
                <a:cs typeface="Courier New" pitchFamily="49" charset="0"/>
              </a:rPr>
              <a:t> id= 'i'&gt;&lt;/</a:t>
            </a:r>
            <a:r>
              <a:rPr lang="en-US" altLang="zh-CN" b="1" dirty="0" err="1" smtClean="0">
                <a:latin typeface="Courier New" pitchFamily="49" charset="0"/>
                <a:ea typeface="楷体" pitchFamily="49" charset="-122"/>
                <a:cs typeface="Courier New" pitchFamily="49" charset="0"/>
              </a:rPr>
              <a:t>iframe</a:t>
            </a:r>
            <a:r>
              <a:rPr lang="en-US" altLang="zh-CN" b="1" dirty="0" smtClean="0">
                <a:latin typeface="Courier New" pitchFamily="49" charset="0"/>
                <a:ea typeface="楷体" pitchFamily="49" charset="-122"/>
                <a:cs typeface="Courier New" pitchFamily="49" charset="0"/>
              </a:rPr>
              <a:t>&gt;");</a:t>
            </a:r>
          </a:p>
          <a:p>
            <a:pPr>
              <a:lnSpc>
                <a:spcPct val="150000"/>
              </a:lnSpc>
            </a:pPr>
            <a:r>
              <a:rPr lang="en-US" altLang="zh-CN" b="1" dirty="0" smtClean="0">
                <a:latin typeface="Courier New" pitchFamily="49" charset="0"/>
                <a:ea typeface="楷体" pitchFamily="49" charset="-122"/>
                <a:cs typeface="Courier New" pitchFamily="49" charset="0"/>
              </a:rPr>
              <a:t>  </a:t>
            </a:r>
            <a:r>
              <a:rPr lang="en-US" altLang="zh-CN" b="1" dirty="0" err="1" smtClean="0">
                <a:latin typeface="Courier New" pitchFamily="49" charset="0"/>
                <a:ea typeface="楷体" pitchFamily="49" charset="-122"/>
                <a:cs typeface="Courier New" pitchFamily="49" charset="0"/>
              </a:rPr>
              <a:t>var</a:t>
            </a:r>
            <a:r>
              <a:rPr lang="en-US" altLang="zh-CN" b="1" dirty="0" smtClean="0">
                <a:latin typeface="Courier New" pitchFamily="49" charset="0"/>
                <a:ea typeface="楷体" pitchFamily="49" charset="-122"/>
                <a:cs typeface="Courier New" pitchFamily="49" charset="0"/>
              </a:rPr>
              <a:t> d = </a:t>
            </a:r>
            <a:r>
              <a:rPr lang="en-US" altLang="zh-CN" b="1" dirty="0" err="1" smtClean="0">
                <a:latin typeface="Courier New" pitchFamily="49" charset="0"/>
                <a:ea typeface="楷体" pitchFamily="49" charset="-122"/>
                <a:cs typeface="Courier New" pitchFamily="49" charset="0"/>
              </a:rPr>
              <a:t>document.getElementById</a:t>
            </a:r>
            <a:r>
              <a:rPr lang="en-US" altLang="zh-CN" b="1" dirty="0" smtClean="0">
                <a:latin typeface="Courier New" pitchFamily="49" charset="0"/>
                <a:ea typeface="楷体" pitchFamily="49" charset="-122"/>
                <a:cs typeface="Courier New" pitchFamily="49" charset="0"/>
              </a:rPr>
              <a:t>("i").</a:t>
            </a:r>
            <a:r>
              <a:rPr lang="en-US" altLang="zh-CN" b="1" dirty="0" err="1" smtClean="0">
                <a:latin typeface="Courier New" pitchFamily="49" charset="0"/>
                <a:ea typeface="楷体" pitchFamily="49" charset="-122"/>
                <a:cs typeface="Courier New" pitchFamily="49" charset="0"/>
              </a:rPr>
              <a:t>contentWindow.document</a:t>
            </a:r>
            <a:r>
              <a:rPr lang="en-US" altLang="zh-CN" b="1" dirty="0" smtClean="0">
                <a:latin typeface="Courier New" pitchFamily="49" charset="0"/>
                <a:ea typeface="楷体" pitchFamily="49" charset="-122"/>
                <a:cs typeface="Courier New" pitchFamily="49" charset="0"/>
              </a:rPr>
              <a:t>;</a:t>
            </a:r>
          </a:p>
          <a:p>
            <a:pPr>
              <a:lnSpc>
                <a:spcPct val="150000"/>
              </a:lnSpc>
            </a:pPr>
            <a:r>
              <a:rPr lang="en-US" altLang="zh-CN" b="1" dirty="0" smtClean="0">
                <a:latin typeface="Courier New" pitchFamily="49" charset="0"/>
                <a:ea typeface="楷体" pitchFamily="49" charset="-122"/>
                <a:cs typeface="Courier New" pitchFamily="49" charset="0"/>
              </a:rPr>
              <a:t>  </a:t>
            </a:r>
            <a:r>
              <a:rPr lang="en-US" altLang="zh-CN" b="1" dirty="0" err="1" smtClean="0">
                <a:latin typeface="Courier New" pitchFamily="49" charset="0"/>
                <a:ea typeface="楷体" pitchFamily="49" charset="-122"/>
                <a:cs typeface="Courier New" pitchFamily="49" charset="0"/>
              </a:rPr>
              <a:t>d.write</a:t>
            </a:r>
            <a:r>
              <a:rPr lang="en-US" altLang="zh-CN" b="1" dirty="0" smtClean="0">
                <a:latin typeface="Courier New" pitchFamily="49" charset="0"/>
                <a:ea typeface="楷体" pitchFamily="49" charset="-122"/>
                <a:cs typeface="Courier New" pitchFamily="49" charset="0"/>
              </a:rPr>
              <a:t>(‘&lt;!</a:t>
            </a:r>
            <a:r>
              <a:rPr lang="en-US" altLang="zh-CN" b="1" dirty="0" err="1" smtClean="0">
                <a:latin typeface="Courier New" pitchFamily="49" charset="0"/>
                <a:ea typeface="楷体" pitchFamily="49" charset="-122"/>
                <a:cs typeface="Courier New" pitchFamily="49" charset="0"/>
              </a:rPr>
              <a:t>doctype</a:t>
            </a:r>
            <a:r>
              <a:rPr lang="en-US" altLang="zh-CN" b="1" dirty="0" smtClean="0">
                <a:latin typeface="Courier New" pitchFamily="49" charset="0"/>
                <a:ea typeface="楷体" pitchFamily="49" charset="-122"/>
                <a:cs typeface="Courier New" pitchFamily="49" charset="0"/>
              </a:rPr>
              <a:t> html&gt;&lt;html&gt;&lt;body&gt;</a:t>
            </a:r>
            <a:r>
              <a:rPr lang="zh-CN" altLang="en-US" b="1" dirty="0" smtClean="0">
                <a:latin typeface="Courier New" pitchFamily="49" charset="0"/>
                <a:ea typeface="楷体" pitchFamily="49" charset="-122"/>
                <a:cs typeface="Courier New" pitchFamily="49" charset="0"/>
              </a:rPr>
              <a:t>代码</a:t>
            </a:r>
            <a:r>
              <a:rPr lang="en-US" altLang="zh-CN" b="1" dirty="0" smtClean="0">
                <a:latin typeface="Courier New" pitchFamily="49" charset="0"/>
                <a:ea typeface="楷体" pitchFamily="49" charset="-122"/>
                <a:cs typeface="Courier New" pitchFamily="49" charset="0"/>
              </a:rPr>
              <a:t>&lt;/body&gt;&lt;/html&gt;');</a:t>
            </a:r>
          </a:p>
          <a:p>
            <a:pPr>
              <a:lnSpc>
                <a:spcPct val="150000"/>
              </a:lnSpc>
            </a:pPr>
            <a:r>
              <a:rPr lang="en-US" altLang="zh-CN" b="1" dirty="0" smtClean="0">
                <a:latin typeface="Courier New" pitchFamily="49" charset="0"/>
                <a:ea typeface="楷体" pitchFamily="49" charset="-122"/>
                <a:cs typeface="Courier New" pitchFamily="49" charset="0"/>
              </a:rPr>
              <a:t>  </a:t>
            </a:r>
            <a:r>
              <a:rPr lang="en-US" altLang="zh-CN" b="1" dirty="0" err="1" smtClean="0">
                <a:latin typeface="Courier New" pitchFamily="49" charset="0"/>
                <a:ea typeface="楷体" pitchFamily="49" charset="-122"/>
                <a:cs typeface="Courier New" pitchFamily="49" charset="0"/>
              </a:rPr>
              <a:t>window.setTimeout</a:t>
            </a:r>
            <a:r>
              <a:rPr lang="en-US" altLang="zh-CN" b="1" dirty="0" smtClean="0">
                <a:latin typeface="Courier New" pitchFamily="49" charset="0"/>
                <a:ea typeface="楷体" pitchFamily="49" charset="-122"/>
                <a:cs typeface="Courier New" pitchFamily="49" charset="0"/>
              </a:rPr>
              <a:t>((function(){</a:t>
            </a:r>
            <a:r>
              <a:rPr lang="en-US" altLang="zh-CN" b="1" dirty="0" err="1" smtClean="0">
                <a:latin typeface="Courier New" pitchFamily="49" charset="0"/>
                <a:ea typeface="楷体" pitchFamily="49" charset="-122"/>
                <a:cs typeface="Courier New" pitchFamily="49" charset="0"/>
              </a:rPr>
              <a:t>d.close</a:t>
            </a:r>
            <a:r>
              <a:rPr lang="en-US" altLang="zh-CN" b="1" dirty="0" smtClean="0">
                <a:latin typeface="Courier New" pitchFamily="49" charset="0"/>
                <a:ea typeface="楷体" pitchFamily="49" charset="-122"/>
                <a:cs typeface="Courier New" pitchFamily="49" charset="0"/>
              </a:rPr>
              <a:t>();}),0);</a:t>
            </a:r>
          </a:p>
          <a:p>
            <a:pPr>
              <a:lnSpc>
                <a:spcPct val="150000"/>
              </a:lnSpc>
            </a:pPr>
            <a:r>
              <a:rPr lang="en-US" altLang="zh-CN" b="1" dirty="0" smtClean="0">
                <a:latin typeface="Courier New" pitchFamily="49" charset="0"/>
                <a:ea typeface="楷体" pitchFamily="49" charset="-122"/>
                <a:cs typeface="Courier New" pitchFamily="49" charset="0"/>
              </a:rPr>
              <a:t>}</a:t>
            </a:r>
          </a:p>
        </p:txBody>
      </p:sp>
      <p:sp>
        <p:nvSpPr>
          <p:cNvPr id="7" name="TextBox 6"/>
          <p:cNvSpPr txBox="1"/>
          <p:nvPr/>
        </p:nvSpPr>
        <p:spPr>
          <a:xfrm>
            <a:off x="228600" y="4051290"/>
            <a:ext cx="8769197" cy="830997"/>
          </a:xfrm>
          <a:prstGeom prst="rect">
            <a:avLst/>
          </a:prstGeom>
          <a:noFill/>
        </p:spPr>
        <p:txBody>
          <a:bodyPr wrap="square" rtlCol="0">
            <a:spAutoFit/>
          </a:bodyPr>
          <a:lstStyle>
            <a:defPPr>
              <a:defRPr lang="zh-CN"/>
            </a:defPPr>
            <a:lvl1pPr>
              <a:defRPr sz="2400" b="1">
                <a:solidFill>
                  <a:srgbClr val="488FCD"/>
                </a:solidFill>
                <a:latin typeface="Arial" pitchFamily="34" charset="0"/>
                <a:ea typeface="楷体" pitchFamily="49" charset="-122"/>
                <a:cs typeface="Arial" pitchFamily="34" charset="0"/>
              </a:defRPr>
            </a:lvl1pPr>
          </a:lstStyle>
          <a:p>
            <a:r>
              <a:rPr lang="zh-CN" altLang="en-US" dirty="0"/>
              <a:t>没有</a:t>
            </a:r>
            <a:r>
              <a:rPr lang="en-US" altLang="zh-CN" dirty="0" err="1"/>
              <a:t>src</a:t>
            </a:r>
            <a:r>
              <a:rPr lang="zh-CN" altLang="en-US" dirty="0"/>
              <a:t>的</a:t>
            </a:r>
            <a:r>
              <a:rPr lang="en-US" altLang="zh-CN" dirty="0"/>
              <a:t>iframe</a:t>
            </a:r>
            <a:r>
              <a:rPr lang="zh-CN" altLang="en-US" dirty="0"/>
              <a:t>的</a:t>
            </a:r>
            <a:r>
              <a:rPr lang="en-US" altLang="zh-CN" dirty="0"/>
              <a:t>location</a:t>
            </a:r>
            <a:r>
              <a:rPr lang="zh-CN" altLang="en-US" dirty="0"/>
              <a:t>和父页面相同</a:t>
            </a:r>
            <a:r>
              <a:rPr lang="en-US" altLang="zh-CN" dirty="0"/>
              <a:t>,</a:t>
            </a:r>
            <a:r>
              <a:rPr lang="zh-CN" altLang="en-US" dirty="0"/>
              <a:t>所以不存在跨域问题</a:t>
            </a:r>
            <a:r>
              <a:rPr lang="en-US" altLang="zh-CN" dirty="0"/>
              <a:t>.</a:t>
            </a:r>
          </a:p>
          <a:p>
            <a:r>
              <a:rPr lang="en-US" altLang="zh-CN" dirty="0"/>
              <a:t>iframe</a:t>
            </a:r>
            <a:r>
              <a:rPr lang="zh-CN" altLang="en-US" dirty="0"/>
              <a:t>内的脚本下载对父页面其他内容而言是无阻滞的</a:t>
            </a:r>
            <a:r>
              <a:rPr lang="en-US" altLang="zh-CN" dirty="0"/>
              <a:t>.</a:t>
            </a:r>
            <a:endParaRPr lang="zh-CN" altLang="en-US" dirty="0"/>
          </a:p>
        </p:txBody>
      </p:sp>
    </p:spTree>
    <p:extLst>
      <p:ext uri="{BB962C8B-B14F-4D97-AF65-F5344CB8AC3E}">
        <p14:creationId xmlns:p14="http://schemas.microsoft.com/office/powerpoint/2010/main" val="147485634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800" dirty="0" smtClean="0"/>
              <a:t>关于我</a:t>
            </a:r>
            <a:endParaRPr lang="en-US" sz="2800" dirty="0"/>
          </a:p>
        </p:txBody>
      </p:sp>
      <p:sp>
        <p:nvSpPr>
          <p:cNvPr id="3" name="Subtitle 2"/>
          <p:cNvSpPr>
            <a:spLocks noGrp="1"/>
          </p:cNvSpPr>
          <p:nvPr>
            <p:ph type="subTitle" idx="1"/>
          </p:nvPr>
        </p:nvSpPr>
        <p:spPr>
          <a:xfrm>
            <a:off x="404672" y="1134595"/>
            <a:ext cx="7982558" cy="5555416"/>
          </a:xfrm>
        </p:spPr>
        <p:txBody>
          <a:bodyPr>
            <a:normAutofit lnSpcReduction="10000"/>
          </a:bodyPr>
          <a:lstStyle/>
          <a:p>
            <a:endParaRPr lang="en-US" altLang="zh-CN" sz="2000" dirty="0" smtClean="0"/>
          </a:p>
          <a:p>
            <a:r>
              <a:rPr lang="zh-CN" altLang="en-US" sz="2400" dirty="0" smtClean="0"/>
              <a:t>李穆</a:t>
            </a:r>
            <a:endParaRPr lang="en-US" altLang="zh-CN" sz="2400" dirty="0"/>
          </a:p>
          <a:p>
            <a:endParaRPr lang="en-US" altLang="zh-CN" sz="2000" dirty="0" smtClean="0"/>
          </a:p>
          <a:p>
            <a:r>
              <a:rPr lang="zh-CN" altLang="en-US" dirty="0" smtClean="0"/>
              <a:t>花名： </a:t>
            </a:r>
            <a:r>
              <a:rPr lang="zh-CN" altLang="en-US" sz="2000" dirty="0" smtClean="0"/>
              <a:t>李牧</a:t>
            </a:r>
            <a:endParaRPr lang="en-US" altLang="zh-CN" sz="2000" dirty="0" smtClean="0"/>
          </a:p>
          <a:p>
            <a:r>
              <a:rPr lang="zh-CN" altLang="en-US" dirty="0" smtClean="0"/>
              <a:t>邮箱： </a:t>
            </a:r>
            <a:r>
              <a:rPr lang="en-US" altLang="zh-CN" sz="2000" dirty="0" smtClean="0"/>
              <a:t>limu@taobao.com</a:t>
            </a:r>
            <a:endParaRPr lang="en-US" altLang="zh-CN" sz="2000" dirty="0" smtClean="0">
              <a:solidFill>
                <a:schemeClr val="accent1"/>
              </a:solidFill>
            </a:endParaRPr>
          </a:p>
          <a:p>
            <a:r>
              <a:rPr lang="zh-CN" altLang="en-US" dirty="0" smtClean="0"/>
              <a:t>博客</a:t>
            </a:r>
            <a:r>
              <a:rPr lang="zh-CN" altLang="zh-CN" dirty="0" smtClean="0"/>
              <a:t>：</a:t>
            </a:r>
            <a:r>
              <a:rPr lang="en-US" altLang="zh-CN" dirty="0" smtClean="0"/>
              <a:t> </a:t>
            </a:r>
            <a:r>
              <a:rPr lang="en-US" altLang="zh-CN" sz="2000" dirty="0" smtClean="0"/>
              <a:t>http://limu.iteye.com</a:t>
            </a:r>
          </a:p>
          <a:p>
            <a:r>
              <a:rPr lang="zh-CN" altLang="en-US" dirty="0" smtClean="0"/>
              <a:t>微博： </a:t>
            </a:r>
            <a:r>
              <a:rPr lang="en-US" altLang="zh-CN" sz="2000" dirty="0" smtClean="0"/>
              <a:t>@</a:t>
            </a:r>
            <a:r>
              <a:rPr lang="en-US" altLang="zh-CN" sz="2000" dirty="0" err="1" smtClean="0"/>
              <a:t>lenel</a:t>
            </a:r>
            <a:endParaRPr lang="en-US" altLang="zh-CN" sz="2000" dirty="0" smtClean="0">
              <a:solidFill>
                <a:schemeClr val="tx2">
                  <a:lumMod val="60000"/>
                  <a:lumOff val="40000"/>
                </a:schemeClr>
              </a:solidFill>
            </a:endParaRPr>
          </a:p>
          <a:p>
            <a:endParaRPr lang="en-US" altLang="zh-CN" sz="2000" dirty="0"/>
          </a:p>
          <a:p>
            <a:pPr>
              <a:lnSpc>
                <a:spcPct val="200000"/>
              </a:lnSpc>
            </a:pPr>
            <a:r>
              <a:rPr lang="zh-CN" altLang="en-US" sz="2000" dirty="0" smtClean="0"/>
              <a:t>进入阿里系一直在广告线做前端</a:t>
            </a:r>
            <a:endParaRPr lang="en-US" sz="2000" dirty="0" smtClean="0"/>
          </a:p>
          <a:p>
            <a:r>
              <a:rPr lang="en-US" dirty="0" smtClean="0"/>
              <a:t>2007.01 雅虎 			</a:t>
            </a:r>
            <a:r>
              <a:rPr lang="zh-CN" altLang="en-US" dirty="0" smtClean="0"/>
              <a:t>广告引擎团队</a:t>
            </a:r>
            <a:endParaRPr lang="en-US" dirty="0" smtClean="0"/>
          </a:p>
          <a:p>
            <a:r>
              <a:rPr lang="en-US" dirty="0" smtClean="0"/>
              <a:t>2007.05 阿里妈妈 		</a:t>
            </a:r>
            <a:r>
              <a:rPr lang="zh-CN" altLang="en-US" dirty="0" smtClean="0"/>
              <a:t>广告引擎</a:t>
            </a:r>
            <a:r>
              <a:rPr lang="zh-CN" altLang="en-US" dirty="0"/>
              <a:t>团队</a:t>
            </a:r>
            <a:endParaRPr lang="en-US" dirty="0"/>
          </a:p>
          <a:p>
            <a:r>
              <a:rPr lang="en-US" dirty="0" smtClean="0"/>
              <a:t>2008.09 </a:t>
            </a:r>
            <a:r>
              <a:rPr lang="zh-CN" altLang="en-US" dirty="0" smtClean="0"/>
              <a:t>淘宝</a:t>
            </a:r>
            <a:r>
              <a:rPr lang="en-US" altLang="zh-CN" dirty="0" smtClean="0"/>
              <a:t>			</a:t>
            </a:r>
            <a:r>
              <a:rPr lang="zh-CN" altLang="en-US" dirty="0" smtClean="0"/>
              <a:t>广告技术部架构组</a:t>
            </a:r>
            <a:endParaRPr lang="en-US" altLang="zh-CN" dirty="0" smtClean="0"/>
          </a:p>
          <a:p>
            <a:r>
              <a:rPr lang="en-US" dirty="0" smtClean="0"/>
              <a:t>2011.06 </a:t>
            </a:r>
            <a:r>
              <a:rPr lang="zh-CN" altLang="en-US" dirty="0" smtClean="0"/>
              <a:t>一淘</a:t>
            </a:r>
            <a:r>
              <a:rPr lang="en-US" altLang="zh-CN" dirty="0" smtClean="0"/>
              <a:t>			UX</a:t>
            </a:r>
            <a:r>
              <a:rPr lang="zh-CN" altLang="en-US" dirty="0" smtClean="0"/>
              <a:t>北京团队</a:t>
            </a:r>
            <a:endParaRPr lang="en-US" altLang="zh-CN" dirty="0" smtClean="0"/>
          </a:p>
          <a:p>
            <a:endParaRPr lang="en-US" sz="2000" dirty="0"/>
          </a:p>
          <a:p>
            <a:r>
              <a:rPr lang="en-US" dirty="0" smtClean="0"/>
              <a:t>Velocity北京2010的分享：</a:t>
            </a:r>
            <a:r>
              <a:rPr lang="zh-CN" altLang="en-US" sz="2000" dirty="0" smtClean="0"/>
              <a:t>第三方广告代码稳定性和性能优化</a:t>
            </a:r>
            <a:endParaRPr lang="en-US" sz="2000" dirty="0"/>
          </a:p>
        </p:txBody>
      </p:sp>
      <p:pic>
        <p:nvPicPr>
          <p:cNvPr id="10" name="Picture 9"/>
          <p:cNvPicPr>
            <a:picLocks noChangeAspect="1"/>
          </p:cNvPicPr>
          <p:nvPr/>
        </p:nvPicPr>
        <p:blipFill>
          <a:blip r:embed="rId3"/>
          <a:stretch>
            <a:fillRect/>
          </a:stretch>
        </p:blipFill>
        <p:spPr>
          <a:xfrm>
            <a:off x="5419216" y="1463114"/>
            <a:ext cx="2451100" cy="2336800"/>
          </a:xfrm>
          <a:prstGeom prst="rect">
            <a:avLst/>
          </a:prstGeom>
        </p:spPr>
      </p:pic>
    </p:spTree>
    <p:extLst>
      <p:ext uri="{BB962C8B-B14F-4D97-AF65-F5344CB8AC3E}">
        <p14:creationId xmlns:p14="http://schemas.microsoft.com/office/powerpoint/2010/main" val="17354614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zh-CN" altLang="en-US" sz="2800" dirty="0" smtClean="0"/>
              <a:t>无奈。。</a:t>
            </a:r>
            <a:endParaRPr lang="en-US" sz="2800" dirty="0"/>
          </a:p>
        </p:txBody>
      </p:sp>
      <p:pic>
        <p:nvPicPr>
          <p:cNvPr id="5" name="Picture 4"/>
          <p:cNvPicPr>
            <a:picLocks noChangeAspect="1"/>
          </p:cNvPicPr>
          <p:nvPr/>
        </p:nvPicPr>
        <p:blipFill>
          <a:blip r:embed="rId3"/>
          <a:stretch>
            <a:fillRect/>
          </a:stretch>
        </p:blipFill>
        <p:spPr>
          <a:xfrm>
            <a:off x="404671" y="1300283"/>
            <a:ext cx="8487720" cy="1884485"/>
          </a:xfrm>
          <a:prstGeom prst="rect">
            <a:avLst/>
          </a:prstGeom>
        </p:spPr>
      </p:pic>
      <p:sp>
        <p:nvSpPr>
          <p:cNvPr id="8" name="TextBox 7"/>
          <p:cNvSpPr txBox="1"/>
          <p:nvPr/>
        </p:nvSpPr>
        <p:spPr>
          <a:xfrm>
            <a:off x="5783355" y="3907687"/>
            <a:ext cx="2791900" cy="461665"/>
          </a:xfrm>
          <a:prstGeom prst="rect">
            <a:avLst/>
          </a:prstGeom>
          <a:noFill/>
        </p:spPr>
        <p:txBody>
          <a:bodyPr wrap="none" rtlCol="0">
            <a:spAutoFit/>
          </a:bodyPr>
          <a:lstStyle/>
          <a:p>
            <a:r>
              <a:rPr lang="en-US" sz="2400" dirty="0" smtClean="0">
                <a:solidFill>
                  <a:srgbClr val="488FCD"/>
                </a:solidFill>
              </a:rPr>
              <a:t>-- </a:t>
            </a:r>
            <a:r>
              <a:rPr lang="en-US" sz="2400" dirty="0" smtClean="0">
                <a:solidFill>
                  <a:srgbClr val="488FCD"/>
                </a:solidFill>
                <a:hlinkClick r:id="rId4"/>
              </a:rPr>
              <a:t>Adsense </a:t>
            </a:r>
            <a:r>
              <a:rPr lang="zh-CN" altLang="en-US" sz="2400" dirty="0" smtClean="0">
                <a:solidFill>
                  <a:srgbClr val="488FCD"/>
                </a:solidFill>
                <a:hlinkClick r:id="rId4"/>
              </a:rPr>
              <a:t>合作规范</a:t>
            </a:r>
            <a:endParaRPr lang="en-US" sz="2400" dirty="0">
              <a:solidFill>
                <a:srgbClr val="488FCD"/>
              </a:solidFill>
            </a:endParaRPr>
          </a:p>
        </p:txBody>
      </p:sp>
    </p:spTree>
    <p:extLst>
      <p:ext uri="{BB962C8B-B14F-4D97-AF65-F5344CB8AC3E}">
        <p14:creationId xmlns:p14="http://schemas.microsoft.com/office/powerpoint/2010/main" val="76766477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09440"/>
            <a:ext cx="6877050" cy="2762250"/>
          </a:xfrm>
          <a:prstGeom prst="rect">
            <a:avLst/>
          </a:prstGeom>
          <a:noFill/>
          <a:ln>
            <a:noFill/>
          </a:ln>
          <a:effectLst>
            <a:outerShdw blurRad="127000"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819290"/>
            <a:ext cx="8382000" cy="2114550"/>
          </a:xfrm>
          <a:prstGeom prst="rect">
            <a:avLst/>
          </a:prstGeom>
          <a:noFill/>
          <a:ln>
            <a:noFill/>
          </a:ln>
          <a:effectLst>
            <a:outerShdw blurRad="127000"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ctrTitle"/>
          </p:nvPr>
        </p:nvSpPr>
        <p:spPr>
          <a:xfrm>
            <a:off x="404671" y="310468"/>
            <a:ext cx="8396013" cy="596278"/>
          </a:xfrm>
        </p:spPr>
        <p:txBody>
          <a:bodyPr>
            <a:normAutofit/>
          </a:bodyPr>
          <a:lstStyle/>
          <a:p>
            <a:r>
              <a:rPr lang="zh-CN" altLang="en-US" sz="2800" dirty="0" smtClean="0"/>
              <a:t>淘宝首页焦点图广告投放</a:t>
            </a:r>
            <a:endParaRPr lang="en-US" sz="2800" dirty="0"/>
          </a:p>
        </p:txBody>
      </p:sp>
    </p:spTree>
    <p:extLst>
      <p:ext uri="{BB962C8B-B14F-4D97-AF65-F5344CB8AC3E}">
        <p14:creationId xmlns:p14="http://schemas.microsoft.com/office/powerpoint/2010/main" val="16160564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zh-CN" altLang="en-US" sz="2800" dirty="0" smtClean="0"/>
              <a:t>动态</a:t>
            </a:r>
            <a:r>
              <a:rPr lang="en-US" sz="2800" dirty="0" smtClean="0"/>
              <a:t>广告</a:t>
            </a:r>
            <a:r>
              <a:rPr lang="zh-CN" altLang="en-US" sz="2800" dirty="0" smtClean="0"/>
              <a:t>引擎</a:t>
            </a:r>
            <a:r>
              <a:rPr lang="en-US" sz="2800" dirty="0" smtClean="0"/>
              <a:t>输</a:t>
            </a:r>
            <a:r>
              <a:rPr lang="en-US" sz="2800" dirty="0" smtClean="0"/>
              <a:t>出内容</a:t>
            </a:r>
            <a:r>
              <a:rPr lang="zh-CN" altLang="en-US" sz="2800" dirty="0" smtClean="0"/>
              <a:t>重构</a:t>
            </a:r>
            <a:endParaRPr lang="en-US" sz="2800" dirty="0"/>
          </a:p>
        </p:txBody>
      </p:sp>
      <p:pic>
        <p:nvPicPr>
          <p:cNvPr id="5" name="Picture 4"/>
          <p:cNvPicPr>
            <a:picLocks noChangeAspect="1"/>
          </p:cNvPicPr>
          <p:nvPr/>
        </p:nvPicPr>
        <p:blipFill>
          <a:blip r:embed="rId3"/>
          <a:stretch>
            <a:fillRect/>
          </a:stretch>
        </p:blipFill>
        <p:spPr>
          <a:xfrm>
            <a:off x="464348" y="2094185"/>
            <a:ext cx="7797800" cy="4165600"/>
          </a:xfrm>
          <a:prstGeom prst="rect">
            <a:avLst/>
          </a:prstGeom>
        </p:spPr>
      </p:pic>
      <p:sp>
        <p:nvSpPr>
          <p:cNvPr id="6" name="TextBox 5"/>
          <p:cNvSpPr txBox="1"/>
          <p:nvPr/>
        </p:nvSpPr>
        <p:spPr>
          <a:xfrm>
            <a:off x="404671" y="1217653"/>
            <a:ext cx="8739329" cy="707886"/>
          </a:xfrm>
          <a:prstGeom prst="rect">
            <a:avLst/>
          </a:prstGeom>
          <a:noFill/>
        </p:spPr>
        <p:txBody>
          <a:bodyPr wrap="square" rtlCol="0">
            <a:spAutoFit/>
          </a:bodyPr>
          <a:lstStyle/>
          <a:p>
            <a:r>
              <a:rPr lang="zh-CN" altLang="en-US" sz="2000" dirty="0" smtClean="0">
                <a:solidFill>
                  <a:srgbClr val="488FCD"/>
                </a:solidFill>
              </a:rPr>
              <a:t>展现相关方法颗粒化（模块化雏形），简化后端引擎的业务逻辑，配合后台引擎优化（如使用</a:t>
            </a:r>
            <a:r>
              <a:rPr lang="en-US" altLang="zh-CN" sz="2000" dirty="0" err="1" smtClean="0">
                <a:solidFill>
                  <a:srgbClr val="488FCD"/>
                </a:solidFill>
              </a:rPr>
              <a:t>T</a:t>
            </a:r>
            <a:r>
              <a:rPr lang="en-US" altLang="zh-CN" sz="2000" dirty="0" err="1" smtClean="0">
                <a:solidFill>
                  <a:srgbClr val="488FCD"/>
                </a:solidFill>
              </a:rPr>
              <a:t>e</a:t>
            </a:r>
            <a:r>
              <a:rPr lang="en-US" altLang="zh-CN" sz="2000" dirty="0" err="1" smtClean="0">
                <a:solidFill>
                  <a:srgbClr val="488FCD"/>
                </a:solidFill>
              </a:rPr>
              <a:t>ngine</a:t>
            </a:r>
            <a:r>
              <a:rPr lang="zh-CN" altLang="en-US" sz="2000" dirty="0" smtClean="0">
                <a:solidFill>
                  <a:srgbClr val="488FCD"/>
                </a:solidFill>
              </a:rPr>
              <a:t>，</a:t>
            </a:r>
            <a:r>
              <a:rPr lang="en-US" altLang="zh-CN" sz="2000" dirty="0" err="1" smtClean="0">
                <a:solidFill>
                  <a:srgbClr val="488FCD"/>
                </a:solidFill>
              </a:rPr>
              <a:t>Php</a:t>
            </a:r>
            <a:r>
              <a:rPr lang="zh-CN" altLang="en-US" sz="2000" dirty="0" smtClean="0">
                <a:solidFill>
                  <a:srgbClr val="488FCD"/>
                </a:solidFill>
              </a:rPr>
              <a:t>转</a:t>
            </a:r>
            <a:r>
              <a:rPr lang="en-US" altLang="zh-CN" sz="2000" dirty="0" smtClean="0">
                <a:solidFill>
                  <a:srgbClr val="488FCD"/>
                </a:solidFill>
              </a:rPr>
              <a:t>C++</a:t>
            </a:r>
            <a:r>
              <a:rPr lang="zh-CN" altLang="en-US" sz="2000" dirty="0" smtClean="0">
                <a:solidFill>
                  <a:srgbClr val="488FCD"/>
                </a:solidFill>
              </a:rPr>
              <a:t>等），提高整体广告内容输出的性能</a:t>
            </a:r>
            <a:endParaRPr lang="en-US" sz="2000" dirty="0">
              <a:solidFill>
                <a:srgbClr val="488FCD"/>
              </a:solidFill>
            </a:endParaRPr>
          </a:p>
        </p:txBody>
      </p:sp>
    </p:spTree>
    <p:extLst>
      <p:ext uri="{BB962C8B-B14F-4D97-AF65-F5344CB8AC3E}">
        <p14:creationId xmlns:p14="http://schemas.microsoft.com/office/powerpoint/2010/main" val="220400625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zh-CN" altLang="en-US" sz="2800" dirty="0" smtClean="0"/>
              <a:t>迂回解决旧发布代码</a:t>
            </a:r>
            <a:r>
              <a:rPr lang="en-US" altLang="en-US" sz="2800" dirty="0" smtClean="0"/>
              <a:t>中的阻滞问题</a:t>
            </a:r>
            <a:endParaRPr lang="en-US" sz="2800" dirty="0"/>
          </a:p>
        </p:txBody>
      </p:sp>
      <p:sp>
        <p:nvSpPr>
          <p:cNvPr id="5" name="TextBox 4"/>
          <p:cNvSpPr txBox="1"/>
          <p:nvPr/>
        </p:nvSpPr>
        <p:spPr>
          <a:xfrm>
            <a:off x="152400" y="1870770"/>
            <a:ext cx="8763000" cy="3416320"/>
          </a:xfrm>
          <a:prstGeom prst="rect">
            <a:avLst/>
          </a:prstGeom>
          <a:noFill/>
        </p:spPr>
        <p:txBody>
          <a:bodyPr wrap="square" rtlCol="0">
            <a:spAutoFit/>
          </a:bodyPr>
          <a:lstStyle/>
          <a:p>
            <a:r>
              <a:rPr lang="zh-CN" altLang="en-US" sz="2400" dirty="0">
                <a:solidFill>
                  <a:srgbClr val="488FCD"/>
                </a:solidFill>
                <a:latin typeface="楷体" pitchFamily="49" charset="-122"/>
                <a:ea typeface="楷体" pitchFamily="49" charset="-122"/>
              </a:rPr>
              <a:t>最</a:t>
            </a:r>
            <a:r>
              <a:rPr lang="zh-CN" altLang="en-US" sz="2400" dirty="0" smtClean="0">
                <a:solidFill>
                  <a:srgbClr val="488FCD"/>
                </a:solidFill>
                <a:latin typeface="楷体" pitchFamily="49" charset="-122"/>
                <a:ea typeface="楷体" pitchFamily="49" charset="-122"/>
              </a:rPr>
              <a:t>小化的</a:t>
            </a:r>
            <a:r>
              <a:rPr lang="en-US" altLang="zh-CN" sz="2400" dirty="0" smtClean="0">
                <a:solidFill>
                  <a:srgbClr val="488FCD"/>
                </a:solidFill>
                <a:latin typeface="楷体" pitchFamily="49" charset="-122"/>
                <a:ea typeface="楷体" pitchFamily="49" charset="-122"/>
              </a:rPr>
              <a:t>inf.js</a:t>
            </a:r>
            <a:r>
              <a:rPr lang="zh-CN" altLang="en-US" sz="2400" dirty="0" smtClean="0">
                <a:solidFill>
                  <a:srgbClr val="488FCD"/>
                </a:solidFill>
                <a:latin typeface="楷体" pitchFamily="49" charset="-122"/>
                <a:ea typeface="楷体" pitchFamily="49" charset="-122"/>
              </a:rPr>
              <a:t>将会成为淘宝广告投放平台的固定</a:t>
            </a:r>
            <a:r>
              <a:rPr lang="en-US" altLang="zh-CN" sz="2400" dirty="0" smtClean="0">
                <a:solidFill>
                  <a:srgbClr val="488FCD"/>
                </a:solidFill>
                <a:latin typeface="楷体" pitchFamily="49" charset="-122"/>
                <a:ea typeface="楷体" pitchFamily="49" charset="-122"/>
              </a:rPr>
              <a:t>API.</a:t>
            </a:r>
          </a:p>
          <a:p>
            <a:r>
              <a:rPr lang="zh-CN" altLang="en-US" sz="2400" dirty="0" smtClean="0">
                <a:solidFill>
                  <a:srgbClr val="488FCD"/>
                </a:solidFill>
                <a:latin typeface="楷体" pitchFamily="49" charset="-122"/>
                <a:ea typeface="楷体" pitchFamily="49" charset="-122"/>
              </a:rPr>
              <a:t>有明确的版本号和固定的内容</a:t>
            </a:r>
            <a:r>
              <a:rPr lang="en-US" altLang="zh-CN" sz="2400" dirty="0" smtClean="0">
                <a:solidFill>
                  <a:srgbClr val="488FCD"/>
                </a:solidFill>
                <a:latin typeface="楷体" pitchFamily="49" charset="-122"/>
                <a:ea typeface="楷体" pitchFamily="49" charset="-122"/>
              </a:rPr>
              <a:t>,</a:t>
            </a:r>
            <a:r>
              <a:rPr lang="zh-CN" altLang="en-US" sz="2400" dirty="0" smtClean="0">
                <a:solidFill>
                  <a:srgbClr val="488FCD"/>
                </a:solidFill>
                <a:latin typeface="楷体" pitchFamily="49" charset="-122"/>
                <a:ea typeface="楷体" pitchFamily="49" charset="-122"/>
              </a:rPr>
              <a:t>这样可以发布在合作伙伴的服务器</a:t>
            </a:r>
            <a:r>
              <a:rPr lang="zh-CN" altLang="en-US" sz="2400" dirty="0">
                <a:solidFill>
                  <a:srgbClr val="488FCD"/>
                </a:solidFill>
                <a:latin typeface="楷体" pitchFamily="49" charset="-122"/>
                <a:ea typeface="楷体" pitchFamily="49" charset="-122"/>
              </a:rPr>
              <a:t>上</a:t>
            </a:r>
            <a:r>
              <a:rPr lang="en-US" altLang="zh-CN" sz="2400" dirty="0">
                <a:solidFill>
                  <a:srgbClr val="488FCD"/>
                </a:solidFill>
                <a:latin typeface="楷体" pitchFamily="49" charset="-122"/>
                <a:ea typeface="楷体" pitchFamily="49" charset="-122"/>
              </a:rPr>
              <a:t>,</a:t>
            </a:r>
            <a:r>
              <a:rPr lang="zh-CN" altLang="en-US" sz="2400" dirty="0" smtClean="0">
                <a:solidFill>
                  <a:srgbClr val="488FCD"/>
                </a:solidFill>
                <a:latin typeface="楷体" pitchFamily="49" charset="-122"/>
                <a:ea typeface="楷体" pitchFamily="49" charset="-122"/>
              </a:rPr>
              <a:t>或直接写成网页中的</a:t>
            </a:r>
            <a:r>
              <a:rPr lang="en-US" altLang="zh-CN" sz="2400" dirty="0" smtClean="0">
                <a:solidFill>
                  <a:srgbClr val="488FCD"/>
                </a:solidFill>
                <a:latin typeface="楷体" pitchFamily="49" charset="-122"/>
                <a:ea typeface="楷体" pitchFamily="49" charset="-122"/>
              </a:rPr>
              <a:t>in-line</a:t>
            </a:r>
            <a:r>
              <a:rPr lang="zh-CN" altLang="en-US" sz="2400" dirty="0" smtClean="0">
                <a:solidFill>
                  <a:srgbClr val="488FCD"/>
                </a:solidFill>
                <a:latin typeface="楷体" pitchFamily="49" charset="-122"/>
                <a:ea typeface="楷体" pitchFamily="49" charset="-122"/>
              </a:rPr>
              <a:t>脚本内</a:t>
            </a:r>
            <a:r>
              <a:rPr lang="en-US" altLang="zh-CN" sz="2400" dirty="0" smtClean="0">
                <a:solidFill>
                  <a:srgbClr val="488FCD"/>
                </a:solidFill>
                <a:latin typeface="楷体" pitchFamily="49" charset="-122"/>
                <a:ea typeface="楷体" pitchFamily="49" charset="-122"/>
              </a:rPr>
              <a:t>.</a:t>
            </a:r>
          </a:p>
          <a:p>
            <a:endParaRPr lang="en-US" altLang="zh-CN" sz="2400" dirty="0">
              <a:solidFill>
                <a:srgbClr val="488FCD"/>
              </a:solidFill>
              <a:latin typeface="楷体" pitchFamily="49" charset="-122"/>
              <a:ea typeface="楷体" pitchFamily="49" charset="-122"/>
            </a:endParaRPr>
          </a:p>
          <a:p>
            <a:endParaRPr lang="en-US" altLang="zh-CN" sz="2400" dirty="0" smtClean="0">
              <a:solidFill>
                <a:srgbClr val="488FCD"/>
              </a:solidFill>
              <a:latin typeface="楷体" pitchFamily="49" charset="-122"/>
              <a:ea typeface="楷体" pitchFamily="49" charset="-122"/>
            </a:endParaRPr>
          </a:p>
          <a:p>
            <a:r>
              <a:rPr lang="zh-CN" altLang="en-US" sz="2400" dirty="0" smtClean="0">
                <a:solidFill>
                  <a:srgbClr val="488FCD"/>
                </a:solidFill>
                <a:latin typeface="楷体" pitchFamily="49" charset="-122"/>
                <a:ea typeface="楷体" pitchFamily="49" charset="-122"/>
              </a:rPr>
              <a:t>这样在任何位置加入淘宝代码</a:t>
            </a:r>
            <a:r>
              <a:rPr lang="en-US" altLang="zh-CN" sz="2400" dirty="0" smtClean="0">
                <a:solidFill>
                  <a:srgbClr val="488FCD"/>
                </a:solidFill>
                <a:latin typeface="楷体" pitchFamily="49" charset="-122"/>
                <a:ea typeface="楷体" pitchFamily="49" charset="-122"/>
              </a:rPr>
              <a:t>,</a:t>
            </a:r>
            <a:r>
              <a:rPr lang="zh-CN" altLang="en-US" sz="2400" dirty="0" smtClean="0">
                <a:solidFill>
                  <a:srgbClr val="488FCD"/>
                </a:solidFill>
                <a:latin typeface="楷体" pitchFamily="49" charset="-122"/>
                <a:ea typeface="楷体" pitchFamily="49" charset="-122"/>
              </a:rPr>
              <a:t>整体页面的稳定性都不再依赖淘宝的</a:t>
            </a:r>
            <a:r>
              <a:rPr lang="en-US" altLang="zh-CN" sz="2400" dirty="0" smtClean="0">
                <a:solidFill>
                  <a:srgbClr val="488FCD"/>
                </a:solidFill>
                <a:latin typeface="楷体" pitchFamily="49" charset="-122"/>
                <a:ea typeface="楷体" pitchFamily="49" charset="-122"/>
              </a:rPr>
              <a:t>CDN,</a:t>
            </a:r>
            <a:r>
              <a:rPr lang="zh-CN" altLang="en-US" sz="2400" dirty="0" smtClean="0">
                <a:solidFill>
                  <a:srgbClr val="488FCD"/>
                </a:solidFill>
                <a:latin typeface="楷体" pitchFamily="49" charset="-122"/>
                <a:ea typeface="楷体" pitchFamily="49" charset="-122"/>
              </a:rPr>
              <a:t> 达到</a:t>
            </a:r>
            <a:r>
              <a:rPr lang="zh-CN" altLang="en-US" sz="2400" dirty="0">
                <a:solidFill>
                  <a:srgbClr val="488FCD"/>
                </a:solidFill>
                <a:latin typeface="楷体" pitchFamily="49" charset="-122"/>
                <a:ea typeface="楷体" pitchFamily="49" charset="-122"/>
              </a:rPr>
              <a:t>了</a:t>
            </a:r>
            <a:r>
              <a:rPr lang="zh-CN" altLang="en-US" sz="2400" dirty="0" smtClean="0">
                <a:solidFill>
                  <a:srgbClr val="488FCD"/>
                </a:solidFill>
                <a:latin typeface="楷体" pitchFamily="49" charset="-122"/>
                <a:ea typeface="楷体" pitchFamily="49" charset="-122"/>
              </a:rPr>
              <a:t>去掉</a:t>
            </a:r>
            <a:r>
              <a:rPr lang="en-US" altLang="zh-CN" sz="2400" dirty="0" err="1" smtClean="0">
                <a:solidFill>
                  <a:srgbClr val="488FCD"/>
                </a:solidFill>
                <a:latin typeface="楷体" pitchFamily="49" charset="-122"/>
                <a:ea typeface="楷体" pitchFamily="49" charset="-122"/>
              </a:rPr>
              <a:t>SPoF</a:t>
            </a:r>
            <a:r>
              <a:rPr lang="en-US" altLang="zh-CN" sz="2400" dirty="0">
                <a:solidFill>
                  <a:srgbClr val="488FCD"/>
                </a:solidFill>
                <a:latin typeface="楷体" pitchFamily="49" charset="-122"/>
                <a:ea typeface="楷体" pitchFamily="49" charset="-122"/>
              </a:rPr>
              <a:t>(</a:t>
            </a:r>
            <a:r>
              <a:rPr lang="zh-CN" altLang="en-US" sz="2400" dirty="0">
                <a:solidFill>
                  <a:srgbClr val="488FCD"/>
                </a:solidFill>
                <a:latin typeface="楷体" pitchFamily="49" charset="-122"/>
                <a:ea typeface="楷体" pitchFamily="49" charset="-122"/>
              </a:rPr>
              <a:t>单一故障点</a:t>
            </a:r>
            <a:r>
              <a:rPr lang="en-US" altLang="zh-CN" sz="2400" dirty="0">
                <a:solidFill>
                  <a:srgbClr val="488FCD"/>
                </a:solidFill>
                <a:latin typeface="楷体" pitchFamily="49" charset="-122"/>
                <a:ea typeface="楷体" pitchFamily="49" charset="-122"/>
              </a:rPr>
              <a:t>)</a:t>
            </a:r>
            <a:r>
              <a:rPr lang="zh-CN" altLang="en-US" sz="2400" dirty="0">
                <a:solidFill>
                  <a:srgbClr val="488FCD"/>
                </a:solidFill>
                <a:latin typeface="楷体" pitchFamily="49" charset="-122"/>
                <a:ea typeface="楷体" pitchFamily="49" charset="-122"/>
              </a:rPr>
              <a:t>的</a:t>
            </a:r>
            <a:r>
              <a:rPr lang="zh-CN" altLang="en-US" sz="2400" dirty="0" smtClean="0">
                <a:solidFill>
                  <a:srgbClr val="488FCD"/>
                </a:solidFill>
                <a:latin typeface="楷体" pitchFamily="49" charset="-122"/>
                <a:ea typeface="楷体" pitchFamily="49" charset="-122"/>
              </a:rPr>
              <a:t>目的</a:t>
            </a:r>
            <a:r>
              <a:rPr lang="en-US" altLang="zh-CN" sz="2400" dirty="0" smtClean="0">
                <a:solidFill>
                  <a:srgbClr val="488FCD"/>
                </a:solidFill>
                <a:latin typeface="楷体" pitchFamily="49" charset="-122"/>
                <a:ea typeface="楷体" pitchFamily="49" charset="-122"/>
              </a:rPr>
              <a:t>,</a:t>
            </a:r>
            <a:r>
              <a:rPr lang="zh-CN" altLang="en-US" sz="2400" dirty="0" smtClean="0">
                <a:solidFill>
                  <a:srgbClr val="488FCD"/>
                </a:solidFill>
                <a:latin typeface="楷体" pitchFamily="49" charset="-122"/>
                <a:ea typeface="楷体" pitchFamily="49" charset="-122"/>
              </a:rPr>
              <a:t>对稳定性要求高的合作伙伴完全可以这样做</a:t>
            </a:r>
            <a:r>
              <a:rPr lang="en-US" altLang="zh-CN" sz="2400" dirty="0" smtClean="0">
                <a:solidFill>
                  <a:srgbClr val="488FCD"/>
                </a:solidFill>
                <a:latin typeface="楷体" pitchFamily="49" charset="-122"/>
                <a:ea typeface="楷体" pitchFamily="49" charset="-122"/>
              </a:rPr>
              <a:t>.</a:t>
            </a:r>
            <a:endParaRPr lang="en-US" altLang="zh-CN" sz="2400" dirty="0">
              <a:solidFill>
                <a:srgbClr val="488FCD"/>
              </a:solidFill>
              <a:latin typeface="楷体" pitchFamily="49" charset="-122"/>
              <a:ea typeface="楷体" pitchFamily="49" charset="-122"/>
            </a:endParaRPr>
          </a:p>
          <a:p>
            <a:endParaRPr lang="en-US" altLang="zh-CN" sz="2400" dirty="0" smtClean="0">
              <a:solidFill>
                <a:srgbClr val="488FCD"/>
              </a:solidFill>
              <a:latin typeface="楷体" pitchFamily="49" charset="-122"/>
              <a:ea typeface="楷体" pitchFamily="49" charset="-122"/>
            </a:endParaRPr>
          </a:p>
        </p:txBody>
      </p:sp>
    </p:spTree>
    <p:extLst>
      <p:ext uri="{BB962C8B-B14F-4D97-AF65-F5344CB8AC3E}">
        <p14:creationId xmlns:p14="http://schemas.microsoft.com/office/powerpoint/2010/main" val="2358901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p:cNvSpPr>
            <a:spLocks noGrp="1"/>
          </p:cNvSpPr>
          <p:nvPr>
            <p:ph idx="1"/>
          </p:nvPr>
        </p:nvSpPr>
        <p:spPr>
          <a:xfrm>
            <a:off x="242282" y="1482972"/>
            <a:ext cx="8686800" cy="4525963"/>
          </a:xfrm>
        </p:spPr>
        <p:txBody>
          <a:bodyPr>
            <a:normAutofit/>
          </a:bodyPr>
          <a:lstStyle/>
          <a:p>
            <a:pPr marL="187517" indent="0">
              <a:buNone/>
            </a:pPr>
            <a:r>
              <a:rPr lang="en-US" altLang="zh-CN" sz="2800" dirty="0" smtClean="0">
                <a:ea typeface="宋体" charset="-122"/>
              </a:rPr>
              <a:t>&lt;script&gt;</a:t>
            </a:r>
          </a:p>
          <a:p>
            <a:pPr marL="187517" indent="0">
              <a:buNone/>
            </a:pPr>
            <a:r>
              <a:rPr lang="en-US" altLang="zh-CN" sz="2800" dirty="0" smtClean="0">
                <a:ea typeface="宋体" charset="-122"/>
              </a:rPr>
              <a:t>    </a:t>
            </a:r>
            <a:r>
              <a:rPr lang="en-US" altLang="zh-CN" sz="2800" dirty="0" err="1" smtClean="0">
                <a:ea typeface="宋体" charset="-122"/>
              </a:rPr>
              <a:t>alimama_pid</a:t>
            </a:r>
            <a:r>
              <a:rPr lang="en-US" altLang="zh-CN" sz="2800" dirty="0" smtClean="0">
                <a:ea typeface="宋体" charset="-122"/>
              </a:rPr>
              <a:t>="mm_1_2_3”; </a:t>
            </a:r>
          </a:p>
          <a:p>
            <a:pPr marL="187517" indent="0">
              <a:buNone/>
            </a:pPr>
            <a:r>
              <a:rPr lang="en-US" altLang="zh-CN" sz="2800" dirty="0" smtClean="0">
                <a:ea typeface="宋体" charset="-122"/>
              </a:rPr>
              <a:t>    </a:t>
            </a:r>
            <a:r>
              <a:rPr lang="en-US" altLang="zh-CN" sz="2800" dirty="0" err="1" smtClean="0">
                <a:ea typeface="宋体" charset="-122"/>
              </a:rPr>
              <a:t>alimama_width</a:t>
            </a:r>
            <a:r>
              <a:rPr lang="en-US" altLang="zh-CN" sz="2800" dirty="0" smtClean="0">
                <a:ea typeface="宋体" charset="-122"/>
              </a:rPr>
              <a:t>=270;</a:t>
            </a:r>
          </a:p>
          <a:p>
            <a:pPr marL="187517" indent="0">
              <a:buNone/>
            </a:pPr>
            <a:r>
              <a:rPr lang="en-US" altLang="zh-CN" sz="2800" dirty="0">
                <a:ea typeface="宋体" charset="-122"/>
              </a:rPr>
              <a:t> </a:t>
            </a:r>
            <a:r>
              <a:rPr lang="en-US" altLang="zh-CN" sz="2800" dirty="0" smtClean="0">
                <a:ea typeface="宋体" charset="-122"/>
              </a:rPr>
              <a:t>   </a:t>
            </a:r>
            <a:r>
              <a:rPr lang="en-US" altLang="zh-CN" sz="2800" dirty="0" err="1" smtClean="0">
                <a:ea typeface="宋体" charset="-122"/>
              </a:rPr>
              <a:t>alimama_height</a:t>
            </a:r>
            <a:r>
              <a:rPr lang="en-US" altLang="zh-CN" sz="2800" dirty="0" smtClean="0">
                <a:ea typeface="宋体" charset="-122"/>
              </a:rPr>
              <a:t>=390;  </a:t>
            </a:r>
          </a:p>
          <a:p>
            <a:pPr marL="187517" indent="0">
              <a:buNone/>
            </a:pPr>
            <a:r>
              <a:rPr lang="en-US" altLang="zh-CN" sz="2800" dirty="0" smtClean="0">
                <a:ea typeface="宋体" charset="-122"/>
              </a:rPr>
              <a:t>&lt;/script&gt; </a:t>
            </a:r>
          </a:p>
          <a:p>
            <a:pPr marL="187517" indent="0">
              <a:buNone/>
            </a:pPr>
            <a:r>
              <a:rPr lang="en-US" altLang="zh-CN" sz="2800" dirty="0" smtClean="0">
                <a:ea typeface="宋体" charset="-122"/>
              </a:rPr>
              <a:t>&lt;script src=“http://</a:t>
            </a:r>
            <a:r>
              <a:rPr lang="en-US" altLang="zh-CN" sz="2800" dirty="0" err="1" smtClean="0">
                <a:solidFill>
                  <a:srgbClr val="488FCD"/>
                </a:solidFill>
                <a:ea typeface="宋体" charset="-122"/>
              </a:rPr>
              <a:t>anydomain</a:t>
            </a:r>
            <a:r>
              <a:rPr lang="en-US" altLang="zh-CN" sz="2800" dirty="0" smtClean="0">
                <a:ea typeface="宋体" charset="-122"/>
              </a:rPr>
              <a:t>/</a:t>
            </a:r>
            <a:r>
              <a:rPr lang="en-US" altLang="zh-CN" sz="2800" dirty="0" err="1" smtClean="0">
                <a:ea typeface="宋体" charset="-122"/>
              </a:rPr>
              <a:t>inf.js</a:t>
            </a:r>
            <a:r>
              <a:rPr lang="en-US" altLang="zh-CN" sz="2800" dirty="0" smtClean="0">
                <a:ea typeface="宋体" charset="-122"/>
              </a:rPr>
              <a:t>”&gt;&lt;/script&gt;</a:t>
            </a:r>
          </a:p>
          <a:p>
            <a:pPr marL="187517" indent="0">
              <a:buNone/>
            </a:pPr>
            <a:endParaRPr lang="zh-CN" altLang="en-US" sz="2800" dirty="0" smtClean="0">
              <a:ea typeface="宋体" charset="-122"/>
            </a:endParaRPr>
          </a:p>
        </p:txBody>
      </p:sp>
      <p:sp>
        <p:nvSpPr>
          <p:cNvPr id="5" name="Title 1"/>
          <p:cNvSpPr txBox="1">
            <a:spLocks/>
          </p:cNvSpPr>
          <p:nvPr/>
        </p:nvSpPr>
        <p:spPr>
          <a:xfrm>
            <a:off x="404671" y="310468"/>
            <a:ext cx="8396013" cy="596278"/>
          </a:xfrm>
          <a:prstGeom prst="rect">
            <a:avLst/>
          </a:prstGeom>
        </p:spPr>
        <p:txBody>
          <a:bodyPr vert="horz" lIns="91440" tIns="45720" rIns="91440" bIns="45720" rtlCol="0" anchor="ctr">
            <a:normAutofit/>
          </a:bodyPr>
          <a:lstStyle>
            <a:lvl1pPr>
              <a:spcBef>
                <a:spcPct val="0"/>
              </a:spcBef>
              <a:buNone/>
              <a:defRPr sz="2800">
                <a:solidFill>
                  <a:srgbClr val="488FCD"/>
                </a:solidFill>
                <a:latin typeface="微软雅黑"/>
                <a:ea typeface="微软雅黑"/>
                <a:cs typeface="微软雅黑"/>
              </a:defRPr>
            </a:lvl1pPr>
          </a:lstStyle>
          <a:p>
            <a:r>
              <a:rPr lang="zh-CN" altLang="en-US" dirty="0"/>
              <a:t>迂回解决旧发布代码</a:t>
            </a:r>
            <a:r>
              <a:rPr lang="en-US" altLang="en-US" dirty="0"/>
              <a:t>中的阻滞问题</a:t>
            </a:r>
            <a:endParaRPr lang="en-US" dirty="0"/>
          </a:p>
        </p:txBody>
      </p:sp>
    </p:spTree>
    <p:extLst>
      <p:ext uri="{BB962C8B-B14F-4D97-AF65-F5344CB8AC3E}">
        <p14:creationId xmlns:p14="http://schemas.microsoft.com/office/powerpoint/2010/main" val="201145503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p:cNvSpPr>
            <a:spLocks noGrp="1"/>
          </p:cNvSpPr>
          <p:nvPr>
            <p:ph idx="1"/>
          </p:nvPr>
        </p:nvSpPr>
        <p:spPr>
          <a:xfrm>
            <a:off x="242282" y="1482972"/>
            <a:ext cx="8686800" cy="4525963"/>
          </a:xfrm>
        </p:spPr>
        <p:txBody>
          <a:bodyPr>
            <a:normAutofit/>
          </a:bodyPr>
          <a:lstStyle/>
          <a:p>
            <a:pPr marL="187517" indent="0">
              <a:buNone/>
            </a:pPr>
            <a:r>
              <a:rPr lang="en-US" altLang="zh-CN" sz="2800" dirty="0" smtClean="0">
                <a:ea typeface="宋体" charset="-122"/>
              </a:rPr>
              <a:t>// </a:t>
            </a:r>
            <a:r>
              <a:rPr lang="zh-CN" altLang="en-US" sz="2800" dirty="0" smtClean="0">
                <a:ea typeface="宋体" charset="-122"/>
              </a:rPr>
              <a:t>使用任何方式从任何位置引入</a:t>
            </a:r>
            <a:r>
              <a:rPr lang="en-US" altLang="zh-CN" sz="2800" dirty="0" err="1" smtClean="0">
                <a:ea typeface="宋体" charset="-122"/>
              </a:rPr>
              <a:t>inf.js</a:t>
            </a:r>
            <a:r>
              <a:rPr lang="zh-CN" altLang="en-US" sz="2800" dirty="0" smtClean="0">
                <a:ea typeface="宋体" charset="-122"/>
              </a:rPr>
              <a:t>之后</a:t>
            </a:r>
            <a:endParaRPr lang="en-US" altLang="zh-CN" sz="2800" dirty="0" smtClean="0">
              <a:ea typeface="宋体" charset="-122"/>
            </a:endParaRPr>
          </a:p>
          <a:p>
            <a:pPr marL="187517" indent="0">
              <a:buNone/>
            </a:pPr>
            <a:r>
              <a:rPr lang="en-US" altLang="zh-CN" sz="2800" dirty="0" smtClean="0">
                <a:ea typeface="宋体" charset="-122"/>
              </a:rPr>
              <a:t>&lt;script&gt;</a:t>
            </a:r>
          </a:p>
          <a:p>
            <a:pPr marL="187517" indent="0">
              <a:buNone/>
            </a:pPr>
            <a:r>
              <a:rPr lang="en-US" altLang="zh-CN" sz="2800" dirty="0" smtClean="0">
                <a:ea typeface="宋体" charset="-122"/>
              </a:rPr>
              <a:t>    </a:t>
            </a:r>
            <a:r>
              <a:rPr lang="en-US" altLang="zh-CN" sz="2800" dirty="0" err="1" smtClean="0">
                <a:ea typeface="宋体" charset="-122"/>
              </a:rPr>
              <a:t>alimama_pid</a:t>
            </a:r>
            <a:r>
              <a:rPr lang="en-US" altLang="zh-CN" sz="2800" dirty="0" smtClean="0">
                <a:ea typeface="宋体" charset="-122"/>
              </a:rPr>
              <a:t>="mm_1_2_3”; </a:t>
            </a:r>
          </a:p>
          <a:p>
            <a:pPr marL="187517" indent="0">
              <a:buNone/>
            </a:pPr>
            <a:r>
              <a:rPr lang="en-US" altLang="zh-CN" sz="2800" dirty="0" smtClean="0">
                <a:ea typeface="宋体" charset="-122"/>
              </a:rPr>
              <a:t>    </a:t>
            </a:r>
            <a:r>
              <a:rPr lang="en-US" altLang="zh-CN" sz="2800" dirty="0" err="1" smtClean="0">
                <a:ea typeface="宋体" charset="-122"/>
              </a:rPr>
              <a:t>alimama_width</a:t>
            </a:r>
            <a:r>
              <a:rPr lang="en-US" altLang="zh-CN" sz="2800" dirty="0" smtClean="0">
                <a:ea typeface="宋体" charset="-122"/>
              </a:rPr>
              <a:t>=270;</a:t>
            </a:r>
          </a:p>
          <a:p>
            <a:pPr marL="187517" indent="0">
              <a:buNone/>
            </a:pPr>
            <a:r>
              <a:rPr lang="en-US" altLang="zh-CN" sz="2800" dirty="0">
                <a:ea typeface="宋体" charset="-122"/>
              </a:rPr>
              <a:t> </a:t>
            </a:r>
            <a:r>
              <a:rPr lang="en-US" altLang="zh-CN" sz="2800" dirty="0" smtClean="0">
                <a:ea typeface="宋体" charset="-122"/>
              </a:rPr>
              <a:t>   </a:t>
            </a:r>
            <a:r>
              <a:rPr lang="en-US" altLang="zh-CN" sz="2800" dirty="0" err="1" smtClean="0">
                <a:ea typeface="宋体" charset="-122"/>
              </a:rPr>
              <a:t>alimama_height</a:t>
            </a:r>
            <a:r>
              <a:rPr lang="en-US" altLang="zh-CN" sz="2800" dirty="0" smtClean="0">
                <a:ea typeface="宋体" charset="-122"/>
              </a:rPr>
              <a:t>=390;  </a:t>
            </a:r>
          </a:p>
          <a:p>
            <a:pPr marL="187517" indent="0">
              <a:buNone/>
            </a:pPr>
            <a:r>
              <a:rPr lang="en-US" altLang="zh-CN" sz="2800" dirty="0">
                <a:ea typeface="宋体" charset="-122"/>
              </a:rPr>
              <a:t> </a:t>
            </a:r>
            <a:r>
              <a:rPr lang="en-US" altLang="zh-CN" sz="2800" dirty="0" smtClean="0">
                <a:ea typeface="宋体" charset="-122"/>
              </a:rPr>
              <a:t>   </a:t>
            </a:r>
            <a:r>
              <a:rPr lang="en-US" altLang="zh-CN" sz="2800" dirty="0" err="1" smtClean="0">
                <a:solidFill>
                  <a:srgbClr val="488FCD"/>
                </a:solidFill>
                <a:ea typeface="宋体" charset="-122"/>
              </a:rPr>
              <a:t>window.alimama_show</a:t>
            </a:r>
            <a:r>
              <a:rPr lang="en-US" altLang="zh-CN" sz="2800" dirty="0" smtClean="0">
                <a:solidFill>
                  <a:srgbClr val="488FCD"/>
                </a:solidFill>
                <a:ea typeface="宋体" charset="-122"/>
              </a:rPr>
              <a:t> &amp;&amp; </a:t>
            </a:r>
            <a:r>
              <a:rPr lang="en-US" altLang="zh-CN" sz="2800" dirty="0" err="1" smtClean="0">
                <a:solidFill>
                  <a:srgbClr val="488FCD"/>
                </a:solidFill>
                <a:ea typeface="宋体" charset="-122"/>
              </a:rPr>
              <a:t>alimama_show</a:t>
            </a:r>
            <a:r>
              <a:rPr lang="en-US" altLang="zh-CN" sz="2800" dirty="0" smtClean="0">
                <a:solidFill>
                  <a:srgbClr val="488FCD"/>
                </a:solidFill>
                <a:ea typeface="宋体" charset="-122"/>
              </a:rPr>
              <a:t>();</a:t>
            </a:r>
          </a:p>
          <a:p>
            <a:pPr marL="187517" indent="0">
              <a:buNone/>
            </a:pPr>
            <a:r>
              <a:rPr lang="en-US" altLang="zh-CN" sz="2800" dirty="0" smtClean="0">
                <a:ea typeface="宋体" charset="-122"/>
              </a:rPr>
              <a:t>&lt;/script&gt; </a:t>
            </a:r>
          </a:p>
          <a:p>
            <a:pPr marL="187517" indent="0">
              <a:buNone/>
            </a:pPr>
            <a:endParaRPr lang="zh-CN" altLang="en-US" sz="2800" dirty="0" smtClean="0">
              <a:ea typeface="宋体" charset="-122"/>
            </a:endParaRPr>
          </a:p>
        </p:txBody>
      </p:sp>
      <p:sp>
        <p:nvSpPr>
          <p:cNvPr id="5" name="Title 1"/>
          <p:cNvSpPr txBox="1">
            <a:spLocks/>
          </p:cNvSpPr>
          <p:nvPr/>
        </p:nvSpPr>
        <p:spPr>
          <a:xfrm>
            <a:off x="404671" y="310468"/>
            <a:ext cx="8396013" cy="596278"/>
          </a:xfrm>
          <a:prstGeom prst="rect">
            <a:avLst/>
          </a:prstGeom>
        </p:spPr>
        <p:txBody>
          <a:bodyPr vert="horz" lIns="91440" tIns="45720" rIns="91440" bIns="45720" rtlCol="0" anchor="ctr">
            <a:normAutofit/>
          </a:bodyPr>
          <a:lstStyle>
            <a:lvl1pPr>
              <a:spcBef>
                <a:spcPct val="0"/>
              </a:spcBef>
              <a:buNone/>
              <a:defRPr sz="2800">
                <a:solidFill>
                  <a:srgbClr val="488FCD"/>
                </a:solidFill>
                <a:latin typeface="微软雅黑"/>
                <a:ea typeface="微软雅黑"/>
                <a:cs typeface="微软雅黑"/>
              </a:defRPr>
            </a:lvl1pPr>
          </a:lstStyle>
          <a:p>
            <a:r>
              <a:rPr lang="zh-CN" altLang="en-US" dirty="0"/>
              <a:t>迂回解决旧发布代码</a:t>
            </a:r>
            <a:r>
              <a:rPr lang="en-US" altLang="en-US" dirty="0"/>
              <a:t>中的阻滞问题</a:t>
            </a:r>
            <a:endParaRPr lang="en-US" dirty="0"/>
          </a:p>
        </p:txBody>
      </p:sp>
    </p:spTree>
    <p:extLst>
      <p:ext uri="{BB962C8B-B14F-4D97-AF65-F5344CB8AC3E}">
        <p14:creationId xmlns:p14="http://schemas.microsoft.com/office/powerpoint/2010/main" val="257584162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zh-CN" altLang="en-US" sz="2800" dirty="0" smtClean="0"/>
              <a:t>重新思考类库能带给第三方什么</a:t>
            </a:r>
            <a:endParaRPr lang="en-US" sz="2800" dirty="0"/>
          </a:p>
        </p:txBody>
      </p:sp>
      <p:sp>
        <p:nvSpPr>
          <p:cNvPr id="4" name="TextBox 3"/>
          <p:cNvSpPr txBox="1"/>
          <p:nvPr/>
        </p:nvSpPr>
        <p:spPr>
          <a:xfrm>
            <a:off x="423980" y="1371600"/>
            <a:ext cx="8668870" cy="1938992"/>
          </a:xfrm>
          <a:prstGeom prst="rect">
            <a:avLst/>
          </a:prstGeom>
          <a:noFill/>
        </p:spPr>
        <p:txBody>
          <a:bodyPr wrap="square" rtlCol="0">
            <a:spAutoFit/>
          </a:bodyPr>
          <a:lstStyle/>
          <a:p>
            <a:r>
              <a:rPr lang="zh-CN" altLang="en-US" sz="2400" dirty="0" smtClean="0">
                <a:latin typeface="楷体" pitchFamily="49" charset="-122"/>
                <a:ea typeface="楷体" pitchFamily="49" charset="-122"/>
              </a:rPr>
              <a:t>第三方代码的要求</a:t>
            </a: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小</a:t>
            </a:r>
            <a:r>
              <a:rPr lang="en-US" altLang="zh-CN" sz="2400" dirty="0" smtClean="0">
                <a:latin typeface="楷体" pitchFamily="49" charset="-122"/>
                <a:ea typeface="楷体" pitchFamily="49" charset="-122"/>
              </a:rPr>
              <a:t>.</a:t>
            </a:r>
            <a:r>
              <a:rPr lang="zh-CN" altLang="en-US" sz="2400" dirty="0" smtClean="0">
                <a:latin typeface="楷体" pitchFamily="49" charset="-122"/>
                <a:ea typeface="楷体" pitchFamily="49" charset="-122"/>
              </a:rPr>
              <a:t>原生</a:t>
            </a:r>
            <a:r>
              <a:rPr lang="en-US" altLang="zh-CN" sz="2400" dirty="0" smtClean="0">
                <a:latin typeface="楷体" pitchFamily="49" charset="-122"/>
                <a:ea typeface="楷体" pitchFamily="49" charset="-122"/>
              </a:rPr>
              <a:t>.</a:t>
            </a:r>
            <a:r>
              <a:rPr lang="zh-CN" altLang="en-US" sz="2400" dirty="0" smtClean="0">
                <a:latin typeface="楷体" pitchFamily="49" charset="-122"/>
                <a:ea typeface="楷体" pitchFamily="49" charset="-122"/>
              </a:rPr>
              <a:t>基本上所有类库都用不上</a:t>
            </a:r>
            <a:r>
              <a:rPr lang="en-US" altLang="zh-CN" sz="2400" dirty="0" smtClean="0">
                <a:latin typeface="楷体" pitchFamily="49" charset="-122"/>
                <a:ea typeface="楷体" pitchFamily="49" charset="-122"/>
              </a:rPr>
              <a:t>......</a:t>
            </a:r>
          </a:p>
          <a:p>
            <a:r>
              <a:rPr lang="zh-CN" altLang="en-US" sz="2400" dirty="0" smtClean="0">
                <a:latin typeface="楷体" pitchFamily="49" charset="-122"/>
                <a:ea typeface="楷体" pitchFamily="49" charset="-122"/>
              </a:rPr>
              <a:t>类库提供什么</a:t>
            </a:r>
            <a:r>
              <a:rPr lang="en-US" altLang="zh-CN" sz="2400" dirty="0" smtClean="0">
                <a:latin typeface="楷体" pitchFamily="49" charset="-122"/>
                <a:ea typeface="楷体" pitchFamily="49" charset="-122"/>
              </a:rPr>
              <a:t>:</a:t>
            </a:r>
          </a:p>
          <a:p>
            <a:pPr>
              <a:buFont typeface="Arial" pitchFamily="34" charset="0"/>
              <a:buChar char="•"/>
            </a:pPr>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对</a:t>
            </a:r>
            <a:r>
              <a:rPr lang="en-US" altLang="zh-CN" sz="2400" dirty="0" smtClean="0">
                <a:latin typeface="楷体" pitchFamily="49" charset="-122"/>
                <a:ea typeface="楷体" pitchFamily="49" charset="-122"/>
              </a:rPr>
              <a:t>JS</a:t>
            </a:r>
            <a:r>
              <a:rPr lang="zh-CN" altLang="en-US" sz="2400" dirty="0" smtClean="0">
                <a:latin typeface="楷体" pitchFamily="49" charset="-122"/>
                <a:ea typeface="楷体" pitchFamily="49" charset="-122"/>
              </a:rPr>
              <a:t>对</a:t>
            </a:r>
            <a:r>
              <a:rPr lang="en-US" altLang="zh-CN" sz="2400" dirty="0" smtClean="0">
                <a:latin typeface="楷体" pitchFamily="49" charset="-122"/>
                <a:ea typeface="楷体" pitchFamily="49" charset="-122"/>
              </a:rPr>
              <a:t>DOM</a:t>
            </a:r>
            <a:r>
              <a:rPr lang="zh-CN" altLang="en-US" sz="2400" dirty="0" smtClean="0">
                <a:latin typeface="楷体" pitchFamily="49" charset="-122"/>
                <a:ea typeface="楷体" pitchFamily="49" charset="-122"/>
              </a:rPr>
              <a:t>功能的补强</a:t>
            </a:r>
            <a:r>
              <a:rPr lang="en-US" altLang="zh-CN" sz="2400" dirty="0" smtClean="0">
                <a:latin typeface="楷体" pitchFamily="49" charset="-122"/>
                <a:ea typeface="楷体" pitchFamily="49" charset="-122"/>
              </a:rPr>
              <a:t>(</a:t>
            </a:r>
            <a:r>
              <a:rPr lang="en-US" altLang="zh-CN" sz="2400" dirty="0" err="1" smtClean="0">
                <a:latin typeface="楷体" pitchFamily="49" charset="-122"/>
                <a:ea typeface="楷体" pitchFamily="49" charset="-122"/>
              </a:rPr>
              <a:t>oo,modules,domready,jsonload</a:t>
            </a:r>
            <a:r>
              <a:rPr lang="en-US" altLang="zh-CN" sz="2400" dirty="0" smtClean="0">
                <a:latin typeface="楷体" pitchFamily="49" charset="-122"/>
                <a:ea typeface="楷体" pitchFamily="49" charset="-122"/>
              </a:rPr>
              <a:t>…)</a:t>
            </a:r>
          </a:p>
          <a:p>
            <a:pPr>
              <a:buFont typeface="Arial" pitchFamily="34" charset="0"/>
              <a:buChar char="•"/>
            </a:pPr>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对写法的简化</a:t>
            </a:r>
            <a:r>
              <a:rPr lang="zh-CN" altLang="en-US" sz="2400" dirty="0">
                <a:latin typeface="楷体" pitchFamily="49" charset="-122"/>
                <a:ea typeface="楷体" pitchFamily="49" charset="-122"/>
              </a:rPr>
              <a:t>和</a:t>
            </a:r>
            <a:r>
              <a:rPr lang="zh-CN" altLang="en-US" sz="2400" dirty="0" smtClean="0">
                <a:latin typeface="楷体" pitchFamily="49" charset="-122"/>
                <a:ea typeface="楷体" pitchFamily="49" charset="-122"/>
              </a:rPr>
              <a:t>优化</a:t>
            </a:r>
            <a:r>
              <a:rPr lang="en-US" altLang="zh-CN" sz="2400" dirty="0" smtClean="0">
                <a:latin typeface="楷体" pitchFamily="49" charset="-122"/>
                <a:ea typeface="楷体" pitchFamily="49" charset="-122"/>
              </a:rPr>
              <a:t>(</a:t>
            </a:r>
            <a:r>
              <a:rPr lang="en-US" altLang="zh-CN" sz="2400" dirty="0" err="1" smtClean="0">
                <a:latin typeface="楷体" pitchFamily="49" charset="-122"/>
                <a:ea typeface="楷体" pitchFamily="49" charset="-122"/>
              </a:rPr>
              <a:t>lang,selector</a:t>
            </a:r>
            <a:r>
              <a:rPr lang="en-US" altLang="zh-CN" sz="2400" dirty="0" smtClean="0">
                <a:latin typeface="楷体" pitchFamily="49" charset="-122"/>
                <a:ea typeface="楷体" pitchFamily="49" charset="-122"/>
              </a:rPr>
              <a:t>…)</a:t>
            </a:r>
          </a:p>
          <a:p>
            <a:r>
              <a:rPr lang="zh-CN" altLang="en-US" sz="2400" dirty="0" smtClean="0">
                <a:latin typeface="楷体" pitchFamily="49" charset="-122"/>
                <a:ea typeface="楷体" pitchFamily="49" charset="-122"/>
              </a:rPr>
              <a:t>补强部分</a:t>
            </a:r>
            <a:r>
              <a:rPr lang="zh-CN" altLang="en-US" sz="2400" dirty="0">
                <a:latin typeface="楷体" pitchFamily="49" charset="-122"/>
                <a:ea typeface="楷体" pitchFamily="49" charset="-122"/>
              </a:rPr>
              <a:t>是第三方代码亟需</a:t>
            </a:r>
            <a:r>
              <a:rPr lang="zh-CN" altLang="en-US" sz="2400" dirty="0" smtClean="0">
                <a:latin typeface="楷体" pitchFamily="49" charset="-122"/>
                <a:ea typeface="楷体" pitchFamily="49" charset="-122"/>
              </a:rPr>
              <a:t>的</a:t>
            </a:r>
            <a:r>
              <a:rPr lang="en-US" altLang="zh-CN" sz="2400" dirty="0" smtClean="0">
                <a:latin typeface="楷体" pitchFamily="49" charset="-122"/>
                <a:ea typeface="楷体" pitchFamily="49" charset="-122"/>
              </a:rPr>
              <a:t>:</a:t>
            </a:r>
          </a:p>
        </p:txBody>
      </p:sp>
      <p:graphicFrame>
        <p:nvGraphicFramePr>
          <p:cNvPr id="5" name="内容占位符 8"/>
          <p:cNvGraphicFramePr>
            <a:graphicFrameLocks/>
          </p:cNvGraphicFramePr>
          <p:nvPr>
            <p:extLst>
              <p:ext uri="{D42A27DB-BD31-4B8C-83A1-F6EECF244321}">
                <p14:modId xmlns:p14="http://schemas.microsoft.com/office/powerpoint/2010/main" val="3089331297"/>
              </p:ext>
            </p:extLst>
          </p:nvPr>
        </p:nvGraphicFramePr>
        <p:xfrm>
          <a:off x="652580" y="3810000"/>
          <a:ext cx="3962400" cy="213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组合 11"/>
          <p:cNvGrpSpPr/>
          <p:nvPr/>
        </p:nvGrpSpPr>
        <p:grpSpPr>
          <a:xfrm>
            <a:off x="4386380" y="2895600"/>
            <a:ext cx="3603592" cy="3581181"/>
            <a:chOff x="4549808" y="2972019"/>
            <a:chExt cx="3603592" cy="3581181"/>
          </a:xfrm>
        </p:grpSpPr>
        <p:pic>
          <p:nvPicPr>
            <p:cNvPr id="7" name="Picture 2" descr="d:\server\htdocs\acmp\kissy\assets\kissy.png"/>
            <p:cNvPicPr>
              <a:picLocks noChangeAspect="1" noChangeArrowheads="1"/>
            </p:cNvPicPr>
            <p:nvPr/>
          </p:nvPicPr>
          <p:blipFill>
            <a:blip r:embed="rId7"/>
            <a:srcRect/>
            <a:stretch>
              <a:fillRect/>
            </a:stretch>
          </p:blipFill>
          <p:spPr bwMode="auto">
            <a:xfrm>
              <a:off x="6324600" y="2972019"/>
              <a:ext cx="1752381" cy="1752381"/>
            </a:xfrm>
            <a:prstGeom prst="rect">
              <a:avLst/>
            </a:prstGeom>
            <a:noFill/>
          </p:spPr>
        </p:pic>
        <p:graphicFrame>
          <p:nvGraphicFramePr>
            <p:cNvPr id="8" name="内容占位符 6"/>
            <p:cNvGraphicFramePr>
              <a:graphicFrameLocks/>
            </p:cNvGraphicFramePr>
            <p:nvPr/>
          </p:nvGraphicFramePr>
          <p:xfrm>
            <a:off x="4549808" y="3429000"/>
            <a:ext cx="3603592" cy="3124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Tree>
    <p:extLst>
      <p:ext uri="{BB962C8B-B14F-4D97-AF65-F5344CB8AC3E}">
        <p14:creationId xmlns:p14="http://schemas.microsoft.com/office/powerpoint/2010/main" val="3532792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up)">
                                      <p:cBhvr>
                                        <p:cTn id="15" dur="500"/>
                                        <p:tgtEl>
                                          <p:spTgt spid="4">
                                            <p:txEl>
                                              <p:pRg st="2" end="2"/>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wipe(up)">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wipe(up)">
                                      <p:cBhvr>
                                        <p:cTn id="23" dur="500"/>
                                        <p:tgtEl>
                                          <p:spTgt spid="4">
                                            <p:txEl>
                                              <p:pRg st="4" end="4"/>
                                            </p:txEl>
                                          </p:spTgt>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zh-CN" altLang="en-US" sz="2800" dirty="0" smtClean="0"/>
              <a:t>当</a:t>
            </a:r>
            <a:r>
              <a:rPr lang="en-US" altLang="zh-CN" sz="2800" dirty="0" smtClean="0"/>
              <a:t>Loader</a:t>
            </a:r>
            <a:r>
              <a:rPr lang="zh-CN" altLang="en-US" sz="2800" dirty="0" smtClean="0"/>
              <a:t>遇到第三方内容开发</a:t>
            </a:r>
            <a:endParaRPr lang="en-US" sz="2800" dirty="0"/>
          </a:p>
        </p:txBody>
      </p:sp>
      <p:pic>
        <p:nvPicPr>
          <p:cNvPr id="4" name="Picture 3"/>
          <p:cNvPicPr>
            <a:picLocks noChangeAspect="1"/>
          </p:cNvPicPr>
          <p:nvPr/>
        </p:nvPicPr>
        <p:blipFill>
          <a:blip r:embed="rId3"/>
          <a:stretch>
            <a:fillRect/>
          </a:stretch>
        </p:blipFill>
        <p:spPr>
          <a:xfrm>
            <a:off x="3675200" y="953484"/>
            <a:ext cx="1968500" cy="1968500"/>
          </a:xfrm>
          <a:prstGeom prst="rect">
            <a:avLst/>
          </a:prstGeom>
        </p:spPr>
      </p:pic>
      <p:pic>
        <p:nvPicPr>
          <p:cNvPr id="5" name="Picture 4"/>
          <p:cNvPicPr>
            <a:picLocks noChangeAspect="1"/>
          </p:cNvPicPr>
          <p:nvPr/>
        </p:nvPicPr>
        <p:blipFill>
          <a:blip r:embed="rId4"/>
          <a:stretch>
            <a:fillRect/>
          </a:stretch>
        </p:blipFill>
        <p:spPr>
          <a:xfrm>
            <a:off x="6668349" y="1686177"/>
            <a:ext cx="1828800" cy="635000"/>
          </a:xfrm>
          <a:prstGeom prst="rect">
            <a:avLst/>
          </a:prstGeom>
        </p:spPr>
      </p:pic>
      <p:sp>
        <p:nvSpPr>
          <p:cNvPr id="7" name="TextBox 6"/>
          <p:cNvSpPr txBox="1"/>
          <p:nvPr/>
        </p:nvSpPr>
        <p:spPr>
          <a:xfrm>
            <a:off x="404671" y="2756884"/>
            <a:ext cx="8437902" cy="2677656"/>
          </a:xfrm>
          <a:prstGeom prst="rect">
            <a:avLst/>
          </a:prstGeom>
          <a:noFill/>
        </p:spPr>
        <p:txBody>
          <a:bodyPr wrap="none" rtlCol="0">
            <a:spAutoFit/>
          </a:bodyPr>
          <a:lstStyle/>
          <a:p>
            <a:r>
              <a:rPr lang="en-US" sz="2800" dirty="0" smtClean="0"/>
              <a:t>//声明模块和依赖</a:t>
            </a:r>
          </a:p>
          <a:p>
            <a:r>
              <a:rPr lang="en-US" sz="2800" dirty="0" smtClean="0"/>
              <a:t>function </a:t>
            </a:r>
            <a:r>
              <a:rPr lang="en-US" sz="2800" dirty="0" smtClean="0"/>
              <a:t>add/define/declare(</a:t>
            </a:r>
            <a:r>
              <a:rPr lang="en-US" sz="2800" dirty="0" err="1" smtClean="0"/>
              <a:t>modname,factory,requires</a:t>
            </a:r>
            <a:r>
              <a:rPr lang="en-US" sz="2800" dirty="0" smtClean="0"/>
              <a:t>)</a:t>
            </a:r>
          </a:p>
          <a:p>
            <a:endParaRPr lang="en-US" sz="2800" dirty="0" smtClean="0"/>
          </a:p>
          <a:p>
            <a:endParaRPr lang="en-US" sz="2800" dirty="0"/>
          </a:p>
          <a:p>
            <a:r>
              <a:rPr lang="en-US" sz="2800" dirty="0" smtClean="0"/>
              <a:t>//使用模块</a:t>
            </a:r>
            <a:endParaRPr lang="en-US" sz="2800" dirty="0"/>
          </a:p>
          <a:p>
            <a:r>
              <a:rPr lang="en-US" sz="2800" dirty="0" smtClean="0"/>
              <a:t>function </a:t>
            </a:r>
            <a:r>
              <a:rPr lang="en-US" sz="2800" dirty="0" smtClean="0"/>
              <a:t>use/provide(</a:t>
            </a:r>
            <a:r>
              <a:rPr lang="en-US" sz="2800" dirty="0" err="1" smtClean="0"/>
              <a:t>modname</a:t>
            </a:r>
            <a:r>
              <a:rPr lang="en-US" altLang="zh-CN" sz="2800" dirty="0" err="1" smtClean="0"/>
              <a:t>s</a:t>
            </a:r>
            <a:r>
              <a:rPr lang="en-US" sz="2800" dirty="0" err="1" smtClean="0"/>
              <a:t>,callback</a:t>
            </a:r>
            <a:r>
              <a:rPr lang="en-US" sz="2800" dirty="0" smtClean="0"/>
              <a:t>)</a:t>
            </a:r>
            <a:endParaRPr lang="en-US" sz="2800" dirty="0"/>
          </a:p>
        </p:txBody>
      </p:sp>
      <p:sp>
        <p:nvSpPr>
          <p:cNvPr id="3" name="TextBox 2"/>
          <p:cNvSpPr txBox="1"/>
          <p:nvPr/>
        </p:nvSpPr>
        <p:spPr>
          <a:xfrm>
            <a:off x="661064" y="1686177"/>
            <a:ext cx="1289461" cy="646331"/>
          </a:xfrm>
          <a:prstGeom prst="rect">
            <a:avLst/>
          </a:prstGeom>
          <a:noFill/>
        </p:spPr>
        <p:txBody>
          <a:bodyPr wrap="none" rtlCol="0">
            <a:spAutoFit/>
          </a:bodyPr>
          <a:lstStyle/>
          <a:p>
            <a:r>
              <a:rPr lang="en-US" sz="3600" dirty="0" smtClean="0">
                <a:solidFill>
                  <a:srgbClr val="488FCD"/>
                </a:solidFill>
              </a:rPr>
              <a:t>KsLite</a:t>
            </a:r>
            <a:endParaRPr lang="en-US" sz="3600" dirty="0">
              <a:solidFill>
                <a:srgbClr val="488FCD"/>
              </a:solidFill>
            </a:endParaRPr>
          </a:p>
        </p:txBody>
      </p:sp>
    </p:spTree>
    <p:extLst>
      <p:ext uri="{BB962C8B-B14F-4D97-AF65-F5344CB8AC3E}">
        <p14:creationId xmlns:p14="http://schemas.microsoft.com/office/powerpoint/2010/main" val="148062895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p:cNvSpPr>
            <a:spLocks noGrp="1"/>
          </p:cNvSpPr>
          <p:nvPr>
            <p:ph idx="1"/>
          </p:nvPr>
        </p:nvSpPr>
        <p:spPr>
          <a:xfrm>
            <a:off x="268397" y="1132264"/>
            <a:ext cx="8708468" cy="5164324"/>
          </a:xfrm>
        </p:spPr>
        <p:txBody>
          <a:bodyPr>
            <a:normAutofit/>
          </a:bodyPr>
          <a:lstStyle/>
          <a:p>
            <a:pPr marL="187517" indent="0">
              <a:buNone/>
            </a:pPr>
            <a:r>
              <a:rPr lang="zh-CN" altLang="en-US" sz="2400" dirty="0" smtClean="0">
                <a:ea typeface="宋体" charset="-122"/>
              </a:rPr>
              <a:t>包内无限可扩展</a:t>
            </a:r>
            <a:r>
              <a:rPr lang="en-US" altLang="zh-CN" sz="2400" dirty="0">
                <a:ea typeface="宋体" charset="-122"/>
              </a:rPr>
              <a:t> </a:t>
            </a:r>
            <a:r>
              <a:rPr lang="en-US" altLang="zh-CN" sz="2400" dirty="0" smtClean="0">
                <a:ea typeface="宋体" charset="-122"/>
              </a:rPr>
              <a:t>=&gt; </a:t>
            </a:r>
            <a:r>
              <a:rPr lang="zh-CN" altLang="en-US" sz="2400" dirty="0" smtClean="0">
                <a:ea typeface="宋体" charset="-122"/>
              </a:rPr>
              <a:t>模块名由包名</a:t>
            </a:r>
            <a:r>
              <a:rPr lang="en-US" altLang="zh-CN" sz="2400" dirty="0" smtClean="0">
                <a:ea typeface="宋体" charset="-122"/>
              </a:rPr>
              <a:t>,</a:t>
            </a:r>
            <a:r>
              <a:rPr lang="zh-CN" altLang="en-US" sz="2400" dirty="0" smtClean="0">
                <a:ea typeface="宋体" charset="-122"/>
              </a:rPr>
              <a:t>路径</a:t>
            </a:r>
            <a:r>
              <a:rPr lang="en-US" altLang="zh-CN" sz="2400" dirty="0" smtClean="0">
                <a:ea typeface="宋体" charset="-122"/>
              </a:rPr>
              <a:t>,</a:t>
            </a:r>
            <a:r>
              <a:rPr lang="zh-CN" altLang="en-US" sz="2400" dirty="0" smtClean="0">
                <a:ea typeface="宋体" charset="-122"/>
              </a:rPr>
              <a:t>文件名</a:t>
            </a:r>
            <a:r>
              <a:rPr lang="en-US" altLang="zh-CN" sz="2400" dirty="0" smtClean="0">
                <a:ea typeface="宋体" charset="-122"/>
              </a:rPr>
              <a:t>.</a:t>
            </a:r>
            <a:r>
              <a:rPr lang="zh-CN" altLang="en-US" sz="2400" dirty="0" smtClean="0">
                <a:ea typeface="宋体" charset="-122"/>
              </a:rPr>
              <a:t>三部分构成</a:t>
            </a:r>
            <a:r>
              <a:rPr lang="en-US" altLang="zh-CN" sz="2400" dirty="0" smtClean="0">
                <a:ea typeface="宋体" charset="-122"/>
              </a:rPr>
              <a:t>.</a:t>
            </a:r>
          </a:p>
          <a:p>
            <a:pPr marL="187517" indent="0">
              <a:buNone/>
            </a:pPr>
            <a:r>
              <a:rPr lang="en-US" altLang="zh-CN" sz="2400" dirty="0" smtClean="0">
                <a:ea typeface="宋体" charset="-122"/>
              </a:rPr>
              <a:t>{</a:t>
            </a:r>
            <a:r>
              <a:rPr lang="en-US" altLang="zh-CN" sz="2400" dirty="0" err="1" smtClean="0">
                <a:ea typeface="宋体" charset="-122"/>
              </a:rPr>
              <a:t>packagename</a:t>
            </a:r>
            <a:r>
              <a:rPr lang="en-US" altLang="zh-CN" sz="2400" dirty="0" smtClean="0">
                <a:ea typeface="宋体" charset="-122"/>
              </a:rPr>
              <a:t>} - [ {path_0} - ... - {</a:t>
            </a:r>
            <a:r>
              <a:rPr lang="en-US" altLang="zh-CN" sz="2400" dirty="0" err="1" smtClean="0">
                <a:ea typeface="宋体" charset="-122"/>
              </a:rPr>
              <a:t>path_n</a:t>
            </a:r>
            <a:r>
              <a:rPr lang="en-US" altLang="zh-CN" sz="2400" dirty="0" smtClean="0">
                <a:ea typeface="宋体" charset="-122"/>
              </a:rPr>
              <a:t>} - ] {filename}</a:t>
            </a:r>
          </a:p>
          <a:p>
            <a:pPr marL="187517" indent="0">
              <a:buNone/>
            </a:pPr>
            <a:endParaRPr lang="en-US" altLang="zh-CN" sz="2400" dirty="0" smtClean="0">
              <a:ea typeface="宋体" charset="-122"/>
            </a:endParaRPr>
          </a:p>
          <a:p>
            <a:pPr marL="187517" indent="0">
              <a:buNone/>
            </a:pPr>
            <a:r>
              <a:rPr lang="en-US" altLang="zh-CN" sz="2400" dirty="0" err="1" smtClean="0">
                <a:ea typeface="宋体" charset="-122"/>
              </a:rPr>
              <a:t>S.Config.lt_pkgs</a:t>
            </a:r>
            <a:r>
              <a:rPr lang="en-US" altLang="zh-CN" sz="2400" dirty="0" smtClean="0">
                <a:ea typeface="宋体" charset="-122"/>
              </a:rPr>
              <a:t>={</a:t>
            </a:r>
          </a:p>
          <a:p>
            <a:pPr marL="187517" indent="0">
              <a:buNone/>
            </a:pPr>
            <a:r>
              <a:rPr lang="en-US" altLang="zh-CN" sz="2400" dirty="0" smtClean="0">
                <a:ea typeface="宋体" charset="-122"/>
              </a:rPr>
              <a:t>    </a:t>
            </a:r>
            <a:r>
              <a:rPr lang="en-US" altLang="zh-CN" sz="2400" dirty="0" err="1" smtClean="0">
                <a:ea typeface="宋体" charset="-122"/>
              </a:rPr>
              <a:t>inf</a:t>
            </a:r>
            <a:r>
              <a:rPr lang="en-US" altLang="zh-CN" sz="2400" dirty="0" smtClean="0">
                <a:ea typeface="宋体" charset="-122"/>
              </a:rPr>
              <a:t>:"http://a.alimama.cn/</a:t>
            </a:r>
            <a:r>
              <a:rPr lang="en-US" altLang="zh-CN" sz="2400" dirty="0" err="1" smtClean="0">
                <a:ea typeface="宋体" charset="-122"/>
              </a:rPr>
              <a:t>kslite</a:t>
            </a:r>
            <a:r>
              <a:rPr lang="en-US" altLang="zh-CN" sz="2400" dirty="0" smtClean="0">
                <a:ea typeface="宋体" charset="-122"/>
              </a:rPr>
              <a:t>/",</a:t>
            </a:r>
          </a:p>
          <a:p>
            <a:pPr marL="187517" indent="0">
              <a:buNone/>
            </a:pPr>
            <a:r>
              <a:rPr lang="en-US" altLang="zh-CN" sz="2400" dirty="0">
                <a:ea typeface="宋体" charset="-122"/>
              </a:rPr>
              <a:t> </a:t>
            </a:r>
            <a:r>
              <a:rPr lang="en-US" altLang="zh-CN" sz="2400" dirty="0" smtClean="0">
                <a:ea typeface="宋体" charset="-122"/>
              </a:rPr>
              <a:t>   </a:t>
            </a:r>
            <a:r>
              <a:rPr lang="en-US" altLang="zh-CN" sz="2400" dirty="0" err="1" smtClean="0">
                <a:ea typeface="宋体" charset="-122"/>
              </a:rPr>
              <a:t>test:"http</a:t>
            </a:r>
            <a:r>
              <a:rPr lang="en-US" altLang="zh-CN" sz="2400" dirty="0" smtClean="0">
                <a:ea typeface="宋体" charset="-122"/>
              </a:rPr>
              <a:t>://demo.taobao.com/</a:t>
            </a:r>
            <a:r>
              <a:rPr lang="en-US" altLang="zh-CN" sz="2400" dirty="0" err="1" smtClean="0">
                <a:ea typeface="宋体" charset="-122"/>
              </a:rPr>
              <a:t>tbad</a:t>
            </a:r>
            <a:r>
              <a:rPr lang="en-US" altLang="zh-CN" sz="2400" dirty="0" smtClean="0">
                <a:ea typeface="宋体" charset="-122"/>
              </a:rPr>
              <a:t>/</a:t>
            </a:r>
            <a:r>
              <a:rPr lang="en-US" altLang="zh-CN" sz="2400" dirty="0" err="1" smtClean="0">
                <a:ea typeface="宋体" charset="-122"/>
              </a:rPr>
              <a:t>kslite</a:t>
            </a:r>
            <a:r>
              <a:rPr lang="en-US" altLang="zh-CN" sz="2400" dirty="0" smtClean="0">
                <a:ea typeface="宋体" charset="-122"/>
              </a:rPr>
              <a:t>/"</a:t>
            </a:r>
          </a:p>
          <a:p>
            <a:pPr marL="187517" indent="0">
              <a:buNone/>
            </a:pPr>
            <a:r>
              <a:rPr lang="en-US" altLang="zh-CN" sz="2400" dirty="0" smtClean="0">
                <a:ea typeface="宋体" charset="-122"/>
              </a:rPr>
              <a:t>}</a:t>
            </a:r>
          </a:p>
          <a:p>
            <a:pPr marL="187517" indent="0">
              <a:buNone/>
            </a:pPr>
            <a:endParaRPr lang="en-US" altLang="zh-CN" sz="2400" dirty="0" smtClean="0">
              <a:ea typeface="宋体" charset="-122"/>
            </a:endParaRPr>
          </a:p>
          <a:p>
            <a:pPr marL="187517" indent="0">
              <a:buNone/>
            </a:pPr>
            <a:r>
              <a:rPr lang="zh-CN" altLang="en-US" sz="2400" dirty="0" smtClean="0">
                <a:ea typeface="宋体" charset="-122"/>
              </a:rPr>
              <a:t>模块</a:t>
            </a:r>
            <a:r>
              <a:rPr lang="en-US" altLang="zh-CN" sz="2400" dirty="0" smtClean="0">
                <a:ea typeface="宋体" charset="-122"/>
              </a:rPr>
              <a:t>"</a:t>
            </a:r>
            <a:r>
              <a:rPr lang="en-US" altLang="zh-CN" sz="2400" dirty="0" err="1" smtClean="0">
                <a:ea typeface="宋体" charset="-122"/>
              </a:rPr>
              <a:t>inf</a:t>
            </a:r>
            <a:r>
              <a:rPr lang="en-US" altLang="zh-CN" sz="2400" dirty="0" smtClean="0">
                <a:ea typeface="宋体" charset="-122"/>
              </a:rPr>
              <a:t>-a“:</a:t>
            </a:r>
            <a:r>
              <a:rPr lang="zh-CN" altLang="en-US" sz="2400" dirty="0" smtClean="0">
                <a:ea typeface="宋体" charset="-122"/>
              </a:rPr>
              <a:t> </a:t>
            </a:r>
            <a:r>
              <a:rPr lang="en-US" altLang="zh-CN" sz="2400" dirty="0" smtClean="0">
                <a:ea typeface="宋体" charset="-122"/>
              </a:rPr>
              <a:t>http://a.alimama.cn/</a:t>
            </a:r>
            <a:r>
              <a:rPr lang="en-US" altLang="zh-CN" sz="2400" dirty="0" err="1" smtClean="0">
                <a:ea typeface="宋体" charset="-122"/>
              </a:rPr>
              <a:t>kslite</a:t>
            </a:r>
            <a:r>
              <a:rPr lang="en-US" altLang="zh-CN" sz="2400" dirty="0" smtClean="0">
                <a:ea typeface="宋体" charset="-122"/>
              </a:rPr>
              <a:t>/inf/a.js</a:t>
            </a:r>
          </a:p>
          <a:p>
            <a:pPr marL="187517" indent="0">
              <a:buNone/>
            </a:pPr>
            <a:r>
              <a:rPr lang="zh-CN" altLang="en-US" sz="2400" dirty="0" smtClean="0">
                <a:ea typeface="宋体" charset="-122"/>
              </a:rPr>
              <a:t>模块</a:t>
            </a:r>
            <a:r>
              <a:rPr lang="en-US" altLang="zh-CN" sz="2400" dirty="0" smtClean="0">
                <a:ea typeface="宋体" charset="-122"/>
              </a:rPr>
              <a:t>"test-t-1“: http://demo.taobao.com/tbad/</a:t>
            </a:r>
            <a:r>
              <a:rPr lang="en-US" altLang="zh-CN" sz="2400" dirty="0" err="1" smtClean="0">
                <a:ea typeface="宋体" charset="-122"/>
              </a:rPr>
              <a:t>kslite</a:t>
            </a:r>
            <a:r>
              <a:rPr lang="en-US" altLang="zh-CN" sz="2400" dirty="0" smtClean="0">
                <a:ea typeface="宋体" charset="-122"/>
              </a:rPr>
              <a:t>/test/t/1.js</a:t>
            </a:r>
            <a:endParaRPr lang="zh-CN" altLang="en-US" sz="2400" dirty="0" smtClean="0">
              <a:ea typeface="宋体" charset="-122"/>
            </a:endParaRPr>
          </a:p>
        </p:txBody>
      </p:sp>
      <p:sp>
        <p:nvSpPr>
          <p:cNvPr id="5" name="Title 1"/>
          <p:cNvSpPr txBox="1">
            <a:spLocks/>
          </p:cNvSpPr>
          <p:nvPr/>
        </p:nvSpPr>
        <p:spPr>
          <a:xfrm>
            <a:off x="404671" y="310468"/>
            <a:ext cx="8396013" cy="59627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rgbClr val="488FCD"/>
                </a:solidFill>
              </a:rPr>
              <a:t>KsLite</a:t>
            </a:r>
            <a:r>
              <a:rPr lang="zh-CN" altLang="en-US" sz="2800" dirty="0" smtClean="0">
                <a:solidFill>
                  <a:srgbClr val="488FCD"/>
                </a:solidFill>
              </a:rPr>
              <a:t>只有一种基于包前缀的</a:t>
            </a:r>
            <a:r>
              <a:rPr lang="en-US" sz="2800" dirty="0" smtClean="0">
                <a:solidFill>
                  <a:srgbClr val="488FCD"/>
                </a:solidFill>
              </a:rPr>
              <a:t>模块命名</a:t>
            </a:r>
            <a:r>
              <a:rPr lang="zh-CN" altLang="en-US" sz="2800" dirty="0" smtClean="0">
                <a:solidFill>
                  <a:srgbClr val="488FCD"/>
                </a:solidFill>
              </a:rPr>
              <a:t>规则</a:t>
            </a:r>
            <a:endParaRPr lang="en-US" sz="2800" dirty="0">
              <a:solidFill>
                <a:srgbClr val="488FCD"/>
              </a:solidFill>
            </a:endParaRPr>
          </a:p>
        </p:txBody>
      </p:sp>
    </p:spTree>
    <p:extLst>
      <p:ext uri="{BB962C8B-B14F-4D97-AF65-F5344CB8AC3E}">
        <p14:creationId xmlns:p14="http://schemas.microsoft.com/office/powerpoint/2010/main" val="190170958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p:cNvSpPr>
            <a:spLocks noGrp="1"/>
          </p:cNvSpPr>
          <p:nvPr>
            <p:ph idx="1"/>
          </p:nvPr>
        </p:nvSpPr>
        <p:spPr>
          <a:xfrm>
            <a:off x="268397" y="1555667"/>
            <a:ext cx="8708468" cy="5164324"/>
          </a:xfrm>
        </p:spPr>
        <p:txBody>
          <a:bodyPr>
            <a:normAutofit/>
          </a:bodyPr>
          <a:lstStyle/>
          <a:p>
            <a:pPr marL="187517" indent="0">
              <a:buNone/>
            </a:pPr>
            <a:r>
              <a:rPr lang="zh-CN" altLang="en-US" sz="2400" dirty="0" smtClean="0">
                <a:ea typeface="宋体" charset="-122"/>
              </a:rPr>
              <a:t>可扩展无限包 </a:t>
            </a:r>
            <a:r>
              <a:rPr lang="en-US" altLang="zh-CN" sz="2400" dirty="0" smtClean="0">
                <a:ea typeface="宋体" charset="-122"/>
              </a:rPr>
              <a:t>=&gt; package root router</a:t>
            </a:r>
          </a:p>
          <a:p>
            <a:pPr marL="187517" indent="0">
              <a:buNone/>
            </a:pPr>
            <a:r>
              <a:rPr lang="zh-CN" altLang="en-US" sz="2400" dirty="0" smtClean="0">
                <a:ea typeface="宋体" charset="-122"/>
              </a:rPr>
              <a:t>在一个地址记录所有可用的包以及对应的</a:t>
            </a:r>
            <a:r>
              <a:rPr lang="en-US" altLang="zh-CN" sz="2400" dirty="0" smtClean="0">
                <a:ea typeface="宋体" charset="-122"/>
              </a:rPr>
              <a:t>class root</a:t>
            </a:r>
            <a:r>
              <a:rPr lang="en-US" altLang="zh-CN" sz="2400" dirty="0" smtClean="0">
                <a:ea typeface="宋体" charset="-122"/>
              </a:rPr>
              <a:t>.</a:t>
            </a:r>
          </a:p>
          <a:p>
            <a:pPr marL="187517" indent="0">
              <a:buNone/>
            </a:pPr>
            <a:endParaRPr lang="en-US" altLang="zh-CN" sz="2400" dirty="0" smtClean="0">
              <a:ea typeface="宋体" charset="-122"/>
            </a:endParaRPr>
          </a:p>
          <a:p>
            <a:pPr marL="187517" indent="0">
              <a:buNone/>
            </a:pPr>
            <a:r>
              <a:rPr lang="en-US" altLang="zh-CN" sz="2400" dirty="0" err="1" smtClean="0">
                <a:ea typeface="宋体" charset="-122"/>
              </a:rPr>
              <a:t>S.Config.lt_pkgrouter</a:t>
            </a:r>
            <a:r>
              <a:rPr lang="en-US" altLang="zh-CN" sz="2400" dirty="0" smtClean="0">
                <a:ea typeface="宋体" charset="-122"/>
              </a:rPr>
              <a:t> = http://a.alimama.cn/</a:t>
            </a:r>
            <a:r>
              <a:rPr lang="en-US" altLang="zh-CN" sz="2400" dirty="0" err="1" smtClean="0">
                <a:ea typeface="宋体" charset="-122"/>
              </a:rPr>
              <a:t>kslite</a:t>
            </a:r>
            <a:r>
              <a:rPr lang="en-US" altLang="zh-CN" sz="2400" dirty="0" smtClean="0">
                <a:ea typeface="宋体" charset="-122"/>
              </a:rPr>
              <a:t>/router.js</a:t>
            </a:r>
          </a:p>
          <a:p>
            <a:pPr marL="187517" indent="0">
              <a:buNone/>
            </a:pPr>
            <a:r>
              <a:rPr lang="en-US" altLang="zh-CN" sz="2400" dirty="0" err="1" smtClean="0">
                <a:ea typeface="宋体" charset="-122"/>
              </a:rPr>
              <a:t>S.mix</a:t>
            </a:r>
            <a:r>
              <a:rPr lang="en-US" altLang="zh-CN" sz="2400" dirty="0" smtClean="0">
                <a:ea typeface="宋体" charset="-122"/>
              </a:rPr>
              <a:t>(</a:t>
            </a:r>
            <a:r>
              <a:rPr lang="en-US" altLang="zh-CN" sz="2400" dirty="0" err="1" smtClean="0">
                <a:ea typeface="宋体" charset="-122"/>
              </a:rPr>
              <a:t>S.Config.lt_pkgs</a:t>
            </a:r>
            <a:r>
              <a:rPr lang="en-US" altLang="zh-CN" sz="2400" dirty="0" smtClean="0">
                <a:ea typeface="宋体" charset="-122"/>
              </a:rPr>
              <a:t>,{</a:t>
            </a:r>
          </a:p>
          <a:p>
            <a:pPr marL="187517" indent="0">
              <a:buNone/>
            </a:pPr>
            <a:r>
              <a:rPr lang="en-US" altLang="zh-CN" sz="2400" dirty="0" smtClean="0">
                <a:ea typeface="宋体" charset="-122"/>
              </a:rPr>
              <a:t>    pkg1:"http://a.alimama.cn/pkg1/",</a:t>
            </a:r>
          </a:p>
          <a:p>
            <a:pPr marL="187517" indent="0">
              <a:buNone/>
            </a:pPr>
            <a:r>
              <a:rPr lang="en-US" altLang="zh-CN" sz="2400" dirty="0" smtClean="0">
                <a:ea typeface="宋体" charset="-122"/>
              </a:rPr>
              <a:t>    pkg2:"http://demo.taobao.com/</a:t>
            </a:r>
            <a:r>
              <a:rPr lang="en-US" altLang="zh-CN" sz="2400" dirty="0" err="1" smtClean="0">
                <a:ea typeface="宋体" charset="-122"/>
              </a:rPr>
              <a:t>tbad</a:t>
            </a:r>
            <a:r>
              <a:rPr lang="en-US" altLang="zh-CN" sz="2400" dirty="0" smtClean="0">
                <a:ea typeface="宋体" charset="-122"/>
              </a:rPr>
              <a:t>/pkg2/"    </a:t>
            </a:r>
          </a:p>
          <a:p>
            <a:pPr marL="187517" indent="0">
              <a:buNone/>
            </a:pPr>
            <a:r>
              <a:rPr lang="en-US" altLang="zh-CN" sz="2400" dirty="0" smtClean="0">
                <a:ea typeface="宋体" charset="-122"/>
              </a:rPr>
              <a:t>})</a:t>
            </a:r>
            <a:r>
              <a:rPr lang="en-US" altLang="zh-CN" sz="2400" dirty="0" smtClean="0">
                <a:ea typeface="宋体" charset="-122"/>
              </a:rPr>
              <a:t>;</a:t>
            </a:r>
          </a:p>
          <a:p>
            <a:pPr marL="187517" indent="0">
              <a:buNone/>
            </a:pPr>
            <a:endParaRPr lang="en-US" altLang="zh-CN" sz="2400" dirty="0" smtClean="0">
              <a:ea typeface="宋体" charset="-122"/>
            </a:endParaRPr>
          </a:p>
          <a:p>
            <a:pPr marL="187517" indent="0">
              <a:buNone/>
            </a:pPr>
            <a:r>
              <a:rPr lang="zh-CN" altLang="en-US" sz="2400" dirty="0" smtClean="0">
                <a:ea typeface="宋体" charset="-122"/>
              </a:rPr>
              <a:t>当自带</a:t>
            </a:r>
            <a:r>
              <a:rPr lang="en-US" altLang="zh-CN" sz="2400" dirty="0" err="1" smtClean="0">
                <a:ea typeface="宋体" charset="-122"/>
              </a:rPr>
              <a:t>S.Config.lt_pkgs</a:t>
            </a:r>
            <a:r>
              <a:rPr lang="zh-CN" altLang="en-US" sz="2400" dirty="0" smtClean="0">
                <a:ea typeface="宋体" charset="-122"/>
              </a:rPr>
              <a:t>没有相关配置时询问</a:t>
            </a:r>
            <a:r>
              <a:rPr lang="en-US" altLang="zh-CN" sz="2400" dirty="0" err="1" smtClean="0">
                <a:ea typeface="宋体" charset="-122"/>
              </a:rPr>
              <a:t>pkgrouter</a:t>
            </a:r>
            <a:r>
              <a:rPr lang="en-US" altLang="zh-CN" sz="2400" dirty="0" smtClean="0">
                <a:ea typeface="宋体" charset="-122"/>
              </a:rPr>
              <a:t>.</a:t>
            </a:r>
          </a:p>
        </p:txBody>
      </p:sp>
      <p:sp>
        <p:nvSpPr>
          <p:cNvPr id="5" name="Title 1"/>
          <p:cNvSpPr txBox="1">
            <a:spLocks/>
          </p:cNvSpPr>
          <p:nvPr/>
        </p:nvSpPr>
        <p:spPr>
          <a:xfrm>
            <a:off x="404671" y="310468"/>
            <a:ext cx="8396013" cy="59627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rgbClr val="488FCD"/>
                </a:solidFill>
              </a:rPr>
              <a:t>KsLite</a:t>
            </a:r>
            <a:r>
              <a:rPr lang="zh-CN" altLang="en-US" sz="2800" dirty="0" smtClean="0">
                <a:solidFill>
                  <a:srgbClr val="488FCD"/>
                </a:solidFill>
              </a:rPr>
              <a:t>对于</a:t>
            </a:r>
            <a:r>
              <a:rPr lang="en-US" sz="2800" dirty="0" smtClean="0">
                <a:solidFill>
                  <a:srgbClr val="488FCD"/>
                </a:solidFill>
              </a:rPr>
              <a:t>包的</a:t>
            </a:r>
            <a:r>
              <a:rPr lang="zh-CN" altLang="en-US" sz="2800" dirty="0" smtClean="0">
                <a:solidFill>
                  <a:srgbClr val="488FCD"/>
                </a:solidFill>
              </a:rPr>
              <a:t>无限</a:t>
            </a:r>
            <a:r>
              <a:rPr lang="en-US" sz="2800" dirty="0" smtClean="0">
                <a:solidFill>
                  <a:srgbClr val="488FCD"/>
                </a:solidFill>
              </a:rPr>
              <a:t>扩展</a:t>
            </a:r>
            <a:r>
              <a:rPr lang="zh-CN" altLang="en-US" sz="2800" dirty="0" smtClean="0">
                <a:solidFill>
                  <a:srgbClr val="488FCD"/>
                </a:solidFill>
              </a:rPr>
              <a:t>支持</a:t>
            </a:r>
            <a:endParaRPr lang="en-US" sz="2800" dirty="0">
              <a:solidFill>
                <a:srgbClr val="488FCD"/>
              </a:solidFill>
            </a:endParaRPr>
          </a:p>
        </p:txBody>
      </p:sp>
    </p:spTree>
    <p:extLst>
      <p:ext uri="{BB962C8B-B14F-4D97-AF65-F5344CB8AC3E}">
        <p14:creationId xmlns:p14="http://schemas.microsoft.com/office/powerpoint/2010/main" val="323336339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文本框 4"/>
          <p:cNvSpPr txBox="1"/>
          <p:nvPr/>
        </p:nvSpPr>
        <p:spPr>
          <a:xfrm>
            <a:off x="4420065" y="2995087"/>
            <a:ext cx="4378756" cy="553998"/>
          </a:xfrm>
          <a:prstGeom prst="rect">
            <a:avLst/>
          </a:prstGeom>
          <a:noFill/>
        </p:spPr>
        <p:txBody>
          <a:bodyPr wrap="square" rtlCol="0">
            <a:spAutoFit/>
          </a:bodyPr>
          <a:lstStyle/>
          <a:p>
            <a:r>
              <a:rPr kumimoji="1" lang="en-US" altLang="en-US" sz="3000" dirty="0" smtClean="0">
                <a:solidFill>
                  <a:srgbClr val="FFFFFF"/>
                </a:solidFill>
                <a:latin typeface="微软雅黑"/>
                <a:ea typeface="微软雅黑"/>
                <a:cs typeface="微软雅黑"/>
              </a:rPr>
              <a:t>淘宝广告前端</a:t>
            </a:r>
          </a:p>
        </p:txBody>
      </p:sp>
    </p:spTree>
    <p:extLst>
      <p:ext uri="{BB962C8B-B14F-4D97-AF65-F5344CB8AC3E}">
        <p14:creationId xmlns:p14="http://schemas.microsoft.com/office/powerpoint/2010/main" val="173961279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zh-CN" altLang="en-US" sz="2800" dirty="0" smtClean="0"/>
              <a:t>当</a:t>
            </a:r>
            <a:r>
              <a:rPr lang="en-US" altLang="zh-CN" sz="2800" dirty="0" smtClean="0"/>
              <a:t>Loader</a:t>
            </a:r>
            <a:r>
              <a:rPr lang="zh-CN" altLang="en-US" sz="2800" dirty="0" smtClean="0"/>
              <a:t>遇到第三方内容开发</a:t>
            </a:r>
            <a:endParaRPr lang="en-US" sz="2800" dirty="0"/>
          </a:p>
        </p:txBody>
      </p:sp>
      <p:sp>
        <p:nvSpPr>
          <p:cNvPr id="7" name="TextBox 6"/>
          <p:cNvSpPr txBox="1"/>
          <p:nvPr/>
        </p:nvSpPr>
        <p:spPr>
          <a:xfrm>
            <a:off x="404671" y="1135192"/>
            <a:ext cx="8552717" cy="3539431"/>
          </a:xfrm>
          <a:prstGeom prst="rect">
            <a:avLst/>
          </a:prstGeom>
          <a:noFill/>
        </p:spPr>
        <p:txBody>
          <a:bodyPr wrap="square" rtlCol="0">
            <a:spAutoFit/>
          </a:bodyPr>
          <a:lstStyle/>
          <a:p>
            <a:pPr marL="457200" indent="-457200">
              <a:buFont typeface="Wingdings" charset="2"/>
              <a:buChar char="Ø"/>
            </a:pPr>
            <a:r>
              <a:rPr lang="zh-CN" altLang="en-US" sz="2800" dirty="0" smtClean="0">
                <a:solidFill>
                  <a:srgbClr val="488FCD"/>
                </a:solidFill>
              </a:rPr>
              <a:t>简化功能，求得</a:t>
            </a:r>
            <a:r>
              <a:rPr lang="en-US" altLang="zh-CN" sz="2800" dirty="0" smtClean="0">
                <a:solidFill>
                  <a:srgbClr val="488FCD"/>
                </a:solidFill>
              </a:rPr>
              <a:t>Loader</a:t>
            </a:r>
            <a:r>
              <a:rPr lang="zh-CN" altLang="en-US" sz="2800" dirty="0" smtClean="0">
                <a:solidFill>
                  <a:srgbClr val="488FCD"/>
                </a:solidFill>
              </a:rPr>
              <a:t>体积最小化</a:t>
            </a:r>
            <a:endParaRPr lang="en-US" altLang="zh-CN" sz="2800" dirty="0" smtClean="0">
              <a:solidFill>
                <a:srgbClr val="488FCD"/>
              </a:solidFill>
            </a:endParaRPr>
          </a:p>
          <a:p>
            <a:pPr marL="457200" indent="-457200">
              <a:buFont typeface="Wingdings" charset="2"/>
              <a:buChar char="Ø"/>
            </a:pPr>
            <a:r>
              <a:rPr lang="zh-CN" altLang="en-US" sz="2800" dirty="0" smtClean="0">
                <a:solidFill>
                  <a:srgbClr val="488FCD"/>
                </a:solidFill>
              </a:rPr>
              <a:t>模块名至文件路径解析</a:t>
            </a:r>
            <a:r>
              <a:rPr lang="zh-CN" altLang="en-US" sz="2800" dirty="0" smtClean="0">
                <a:solidFill>
                  <a:srgbClr val="488FCD"/>
                </a:solidFill>
              </a:rPr>
              <a:t>方法</a:t>
            </a:r>
            <a:r>
              <a:rPr lang="zh-CN" altLang="en-US" sz="2800" dirty="0" smtClean="0">
                <a:solidFill>
                  <a:srgbClr val="488FCD"/>
                </a:solidFill>
              </a:rPr>
              <a:t>固定与</a:t>
            </a:r>
            <a:r>
              <a:rPr lang="en-US" altLang="zh-CN" sz="2800" dirty="0" smtClean="0">
                <a:solidFill>
                  <a:srgbClr val="488FCD"/>
                </a:solidFill>
              </a:rPr>
              <a:t>Loader</a:t>
            </a:r>
            <a:r>
              <a:rPr lang="zh-CN" altLang="en-US" sz="2800" dirty="0" smtClean="0">
                <a:solidFill>
                  <a:srgbClr val="488FCD"/>
                </a:solidFill>
              </a:rPr>
              <a:t>位置无关</a:t>
            </a:r>
            <a:r>
              <a:rPr lang="zh-CN" altLang="en-US" sz="2800" dirty="0" smtClean="0">
                <a:solidFill>
                  <a:srgbClr val="488FCD"/>
                </a:solidFill>
              </a:rPr>
              <a:t>，支持在一个文件中定义多个模块</a:t>
            </a:r>
            <a:endParaRPr lang="en-US" altLang="zh-CN" sz="2800" dirty="0">
              <a:solidFill>
                <a:srgbClr val="488FCD"/>
              </a:solidFill>
            </a:endParaRPr>
          </a:p>
          <a:p>
            <a:pPr marL="457200" indent="-457200">
              <a:buFont typeface="Wingdings" charset="2"/>
              <a:buChar char="Ø"/>
            </a:pPr>
            <a:r>
              <a:rPr lang="en-US" altLang="zh-CN" sz="2800" dirty="0">
                <a:solidFill>
                  <a:srgbClr val="488FCD"/>
                </a:solidFill>
              </a:rPr>
              <a:t>Loader</a:t>
            </a:r>
            <a:r>
              <a:rPr lang="zh-CN" altLang="en-US" sz="2800" dirty="0">
                <a:solidFill>
                  <a:srgbClr val="488FCD"/>
                </a:solidFill>
              </a:rPr>
              <a:t>可以载入多次</a:t>
            </a:r>
            <a:r>
              <a:rPr lang="zh-CN" altLang="en-US" sz="2800" dirty="0" smtClean="0">
                <a:solidFill>
                  <a:srgbClr val="488FCD"/>
                </a:solidFill>
              </a:rPr>
              <a:t>，</a:t>
            </a:r>
            <a:r>
              <a:rPr lang="zh-CN" altLang="en-US" sz="2800" dirty="0" smtClean="0">
                <a:solidFill>
                  <a:srgbClr val="488FCD"/>
                </a:solidFill>
              </a:rPr>
              <a:t>首次载入之后的每次载入仅做包路径配置扩展</a:t>
            </a:r>
            <a:endParaRPr lang="en-US" altLang="zh-CN" sz="2800" dirty="0" smtClean="0">
              <a:solidFill>
                <a:srgbClr val="488FCD"/>
              </a:solidFill>
            </a:endParaRPr>
          </a:p>
          <a:p>
            <a:pPr marL="457200" indent="-457200">
              <a:buFont typeface="Wingdings" charset="2"/>
              <a:buChar char="Ø"/>
            </a:pPr>
            <a:r>
              <a:rPr lang="en-US" altLang="zh-CN" sz="2800" dirty="0" smtClean="0">
                <a:solidFill>
                  <a:srgbClr val="488FCD"/>
                </a:solidFill>
              </a:rPr>
              <a:t>Loader</a:t>
            </a:r>
            <a:r>
              <a:rPr lang="zh-CN" altLang="en-US" sz="2800" dirty="0">
                <a:solidFill>
                  <a:srgbClr val="488FCD"/>
                </a:solidFill>
              </a:rPr>
              <a:t>本身支持异步载入，提供</a:t>
            </a:r>
            <a:r>
              <a:rPr lang="en-US" altLang="zh-CN" sz="2800" dirty="0" err="1">
                <a:solidFill>
                  <a:srgbClr val="488FCD"/>
                </a:solidFill>
              </a:rPr>
              <a:t>onload</a:t>
            </a:r>
            <a:r>
              <a:rPr lang="zh-CN" altLang="en-US" sz="2800" dirty="0" smtClean="0">
                <a:solidFill>
                  <a:srgbClr val="488FCD"/>
                </a:solidFill>
              </a:rPr>
              <a:t>事件</a:t>
            </a:r>
            <a:endParaRPr lang="en-US" altLang="zh-CN" sz="2800" dirty="0" smtClean="0">
              <a:solidFill>
                <a:srgbClr val="488FCD"/>
              </a:solidFill>
            </a:endParaRPr>
          </a:p>
          <a:p>
            <a:pPr marL="457200" indent="-457200">
              <a:buFont typeface="Wingdings" charset="2"/>
              <a:buChar char="Ø"/>
            </a:pPr>
            <a:r>
              <a:rPr lang="en-US" altLang="zh-CN" sz="2800" dirty="0" smtClean="0">
                <a:solidFill>
                  <a:srgbClr val="488FCD"/>
                </a:solidFill>
              </a:rPr>
              <a:t>Loader</a:t>
            </a:r>
            <a:r>
              <a:rPr lang="zh-CN" altLang="en-US" sz="2800" dirty="0" smtClean="0">
                <a:solidFill>
                  <a:srgbClr val="488FCD"/>
                </a:solidFill>
              </a:rPr>
              <a:t>代码可以永不改变</a:t>
            </a:r>
            <a:endParaRPr lang="en-US" altLang="zh-CN" sz="2800" dirty="0">
              <a:solidFill>
                <a:srgbClr val="488FCD"/>
              </a:solidFill>
            </a:endParaRPr>
          </a:p>
          <a:p>
            <a:pPr marL="457200" indent="-457200">
              <a:buFont typeface="Wingdings" charset="2"/>
              <a:buChar char="Ø"/>
            </a:pPr>
            <a:endParaRPr lang="en-US" altLang="zh-CN" sz="2800" dirty="0">
              <a:solidFill>
                <a:srgbClr val="488FCD"/>
              </a:solidFill>
            </a:endParaRPr>
          </a:p>
        </p:txBody>
      </p:sp>
      <p:sp>
        <p:nvSpPr>
          <p:cNvPr id="3" name="Rectangle 2"/>
          <p:cNvSpPr/>
          <p:nvPr/>
        </p:nvSpPr>
        <p:spPr>
          <a:xfrm>
            <a:off x="404671" y="4997355"/>
            <a:ext cx="6336590" cy="1200328"/>
          </a:xfrm>
          <a:prstGeom prst="rect">
            <a:avLst/>
          </a:prstGeom>
        </p:spPr>
        <p:txBody>
          <a:bodyPr wrap="none">
            <a:spAutoFit/>
          </a:bodyPr>
          <a:lstStyle/>
          <a:p>
            <a:r>
              <a:rPr lang="en-US" sz="2400" dirty="0" err="1" smtClean="0">
                <a:solidFill>
                  <a:srgbClr val="488FCD"/>
                </a:solidFill>
              </a:rPr>
              <a:t>KsLite@Github</a:t>
            </a:r>
            <a:r>
              <a:rPr lang="en-US" sz="2400" dirty="0" smtClean="0">
                <a:solidFill>
                  <a:srgbClr val="488FCD"/>
                </a:solidFill>
              </a:rPr>
              <a:t>: </a:t>
            </a:r>
            <a:r>
              <a:rPr lang="en-US" sz="2400" dirty="0" smtClean="0">
                <a:solidFill>
                  <a:srgbClr val="488FCD"/>
                </a:solidFill>
                <a:hlinkClick r:id="rId2"/>
              </a:rPr>
              <a:t>https</a:t>
            </a:r>
            <a:r>
              <a:rPr lang="en-US" sz="2400" dirty="0">
                <a:solidFill>
                  <a:srgbClr val="488FCD"/>
                </a:solidFill>
                <a:hlinkClick r:id="rId2"/>
              </a:rPr>
              <a:t>://github.com/etaoux/</a:t>
            </a:r>
            <a:r>
              <a:rPr lang="en-US" sz="2400" dirty="0" smtClean="0">
                <a:solidFill>
                  <a:srgbClr val="488FCD"/>
                </a:solidFill>
                <a:hlinkClick r:id="rId2"/>
              </a:rPr>
              <a:t>kslite</a:t>
            </a:r>
            <a:endParaRPr lang="en-US" sz="2400" dirty="0" smtClean="0">
              <a:solidFill>
                <a:srgbClr val="488FCD"/>
              </a:solidFill>
            </a:endParaRPr>
          </a:p>
          <a:p>
            <a:r>
              <a:rPr lang="en-US" sz="2400" dirty="0" err="1" smtClean="0">
                <a:solidFill>
                  <a:srgbClr val="488FCD"/>
                </a:solidFill>
              </a:rPr>
              <a:t>当前版本的Se</a:t>
            </a:r>
            <a:r>
              <a:rPr lang="en-US" altLang="zh-CN" sz="2400" dirty="0" err="1" smtClean="0">
                <a:solidFill>
                  <a:srgbClr val="488FCD"/>
                </a:solidFill>
              </a:rPr>
              <a:t>a</a:t>
            </a:r>
            <a:r>
              <a:rPr lang="en-US" sz="2400" dirty="0" err="1" smtClean="0">
                <a:solidFill>
                  <a:srgbClr val="488FCD"/>
                </a:solidFill>
              </a:rPr>
              <a:t>JS同样满足这些要求</a:t>
            </a:r>
            <a:endParaRPr lang="en-US" sz="2400" dirty="0" smtClean="0">
              <a:solidFill>
                <a:srgbClr val="488FCD"/>
              </a:solidFill>
            </a:endParaRPr>
          </a:p>
          <a:p>
            <a:r>
              <a:rPr lang="en-US" sz="2400" dirty="0" smtClean="0">
                <a:solidFill>
                  <a:srgbClr val="488FCD"/>
                </a:solidFill>
              </a:rPr>
              <a:t>SeaJS@</a:t>
            </a:r>
            <a:r>
              <a:rPr lang="en-US" sz="2400" dirty="0">
                <a:solidFill>
                  <a:srgbClr val="488FCD"/>
                </a:solidFill>
              </a:rPr>
              <a:t>Github:</a:t>
            </a:r>
            <a:r>
              <a:rPr lang="en-US" sz="2400" dirty="0">
                <a:solidFill>
                  <a:srgbClr val="488FCD"/>
                </a:solidFill>
                <a:hlinkClick r:id="rId3"/>
              </a:rPr>
              <a:t>https://github.com/seajs/seajs</a:t>
            </a:r>
            <a:endParaRPr lang="en-US" sz="2400" dirty="0">
              <a:solidFill>
                <a:srgbClr val="488FCD"/>
              </a:solidFill>
            </a:endParaRPr>
          </a:p>
        </p:txBody>
      </p:sp>
    </p:spTree>
    <p:extLst>
      <p:ext uri="{BB962C8B-B14F-4D97-AF65-F5344CB8AC3E}">
        <p14:creationId xmlns:p14="http://schemas.microsoft.com/office/powerpoint/2010/main" val="168757902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zh-CN" altLang="en-US" sz="2800" dirty="0" smtClean="0">
                <a:ea typeface="宋体" charset="-122"/>
              </a:rPr>
              <a:t>充分利用</a:t>
            </a:r>
            <a:r>
              <a:rPr lang="en-US" altLang="zh-CN" sz="2800" dirty="0" smtClean="0">
                <a:ea typeface="宋体" charset="-122"/>
              </a:rPr>
              <a:t>KsLite</a:t>
            </a:r>
            <a:r>
              <a:rPr lang="zh-CN" altLang="en-US" sz="2800" dirty="0" smtClean="0">
                <a:ea typeface="宋体" charset="-122"/>
              </a:rPr>
              <a:t>的</a:t>
            </a:r>
            <a:r>
              <a:rPr lang="zh-CN" altLang="en-US" sz="2800" dirty="0" smtClean="0">
                <a:ea typeface="宋体" charset="-122"/>
              </a:rPr>
              <a:t>预编译时间窗口</a:t>
            </a:r>
            <a:endParaRPr lang="en-US" sz="2800" dirty="0"/>
          </a:p>
        </p:txBody>
      </p:sp>
      <p:sp>
        <p:nvSpPr>
          <p:cNvPr id="7" name="TextBox 6"/>
          <p:cNvSpPr txBox="1"/>
          <p:nvPr/>
        </p:nvSpPr>
        <p:spPr>
          <a:xfrm>
            <a:off x="247967" y="1135192"/>
            <a:ext cx="8552717" cy="4893647"/>
          </a:xfrm>
          <a:prstGeom prst="rect">
            <a:avLst/>
          </a:prstGeom>
          <a:noFill/>
        </p:spPr>
        <p:txBody>
          <a:bodyPr wrap="square" rtlCol="0">
            <a:spAutoFit/>
          </a:bodyPr>
          <a:lstStyle/>
          <a:p>
            <a:pPr marL="187517" indent="0">
              <a:buNone/>
            </a:pPr>
            <a:r>
              <a:rPr lang="zh-CN" altLang="en-US" sz="2400" dirty="0">
                <a:solidFill>
                  <a:srgbClr val="488FCD"/>
                </a:solidFill>
              </a:rPr>
              <a:t>相对于编译型语言</a:t>
            </a:r>
            <a:r>
              <a:rPr lang="en-US" altLang="zh-CN" sz="2400" dirty="0">
                <a:solidFill>
                  <a:srgbClr val="488FCD"/>
                </a:solidFill>
              </a:rPr>
              <a:t>,JavaScript</a:t>
            </a:r>
            <a:r>
              <a:rPr lang="zh-CN" altLang="en-US" sz="2400" dirty="0">
                <a:solidFill>
                  <a:srgbClr val="488FCD"/>
                </a:solidFill>
              </a:rPr>
              <a:t>缺少了编译这个环节</a:t>
            </a:r>
            <a:r>
              <a:rPr lang="en-US" altLang="zh-CN" sz="2400" dirty="0">
                <a:solidFill>
                  <a:srgbClr val="488FCD"/>
                </a:solidFill>
              </a:rPr>
              <a:t>.</a:t>
            </a:r>
            <a:r>
              <a:rPr lang="zh-CN" altLang="en-US" sz="2400" dirty="0">
                <a:solidFill>
                  <a:srgbClr val="488FCD"/>
                </a:solidFill>
              </a:rPr>
              <a:t>传统编译器把代码转换为可执行的机器指令的动作交由浏览器中的</a:t>
            </a:r>
            <a:r>
              <a:rPr lang="en-US" altLang="zh-CN" sz="2400" dirty="0">
                <a:solidFill>
                  <a:srgbClr val="488FCD"/>
                </a:solidFill>
              </a:rPr>
              <a:t>JS</a:t>
            </a:r>
            <a:r>
              <a:rPr lang="zh-CN" altLang="en-US" sz="2400" dirty="0">
                <a:solidFill>
                  <a:srgbClr val="488FCD"/>
                </a:solidFill>
              </a:rPr>
              <a:t>引擎在运行时执行</a:t>
            </a:r>
            <a:r>
              <a:rPr lang="en-US" altLang="zh-CN" sz="2400" dirty="0" smtClean="0">
                <a:solidFill>
                  <a:srgbClr val="488FCD"/>
                </a:solidFill>
              </a:rPr>
              <a:t>.</a:t>
            </a:r>
            <a:r>
              <a:rPr lang="zh-CN" altLang="en-US" sz="2400" dirty="0" smtClean="0">
                <a:solidFill>
                  <a:srgbClr val="488FCD"/>
                </a:solidFill>
              </a:rPr>
              <a:t>但现</a:t>
            </a:r>
            <a:r>
              <a:rPr lang="zh-CN" altLang="en-US" sz="2400" dirty="0">
                <a:solidFill>
                  <a:srgbClr val="488FCD"/>
                </a:solidFill>
              </a:rPr>
              <a:t>代的编译器除了代码翻译还有哪些功能</a:t>
            </a:r>
            <a:r>
              <a:rPr lang="en-US" altLang="zh-CN" sz="2400" dirty="0">
                <a:solidFill>
                  <a:srgbClr val="488FCD"/>
                </a:solidFill>
              </a:rPr>
              <a:t>?</a:t>
            </a:r>
            <a:r>
              <a:rPr lang="zh-CN" altLang="en-US" sz="2400" dirty="0">
                <a:solidFill>
                  <a:srgbClr val="488FCD"/>
                </a:solidFill>
              </a:rPr>
              <a:t>而</a:t>
            </a:r>
            <a:r>
              <a:rPr lang="en-US" altLang="zh-CN" sz="2400" dirty="0">
                <a:solidFill>
                  <a:srgbClr val="488FCD"/>
                </a:solidFill>
              </a:rPr>
              <a:t>JS</a:t>
            </a:r>
            <a:r>
              <a:rPr lang="zh-CN" altLang="en-US" sz="2400" dirty="0">
                <a:solidFill>
                  <a:srgbClr val="488FCD"/>
                </a:solidFill>
              </a:rPr>
              <a:t>引擎能在运行时</a:t>
            </a:r>
            <a:r>
              <a:rPr lang="en-US" altLang="zh-CN" sz="2400" dirty="0">
                <a:solidFill>
                  <a:srgbClr val="488FCD"/>
                </a:solidFill>
              </a:rPr>
              <a:t>Cover</a:t>
            </a:r>
            <a:r>
              <a:rPr lang="zh-CN" altLang="en-US" sz="2400" dirty="0">
                <a:solidFill>
                  <a:srgbClr val="488FCD"/>
                </a:solidFill>
              </a:rPr>
              <a:t>住这些任务么</a:t>
            </a:r>
            <a:r>
              <a:rPr lang="en-US" altLang="zh-CN" sz="2400" dirty="0" smtClean="0">
                <a:solidFill>
                  <a:srgbClr val="488FCD"/>
                </a:solidFill>
              </a:rPr>
              <a:t>?</a:t>
            </a:r>
          </a:p>
          <a:p>
            <a:pPr marL="187517" indent="0">
              <a:buNone/>
            </a:pPr>
            <a:endParaRPr lang="en-US" altLang="zh-CN" sz="2400" dirty="0">
              <a:solidFill>
                <a:srgbClr val="488FCD"/>
              </a:solidFill>
            </a:endParaRPr>
          </a:p>
          <a:p>
            <a:pPr marL="187517" indent="0">
              <a:buNone/>
            </a:pPr>
            <a:r>
              <a:rPr lang="zh-CN" altLang="en-US" sz="2400" dirty="0" smtClean="0">
                <a:solidFill>
                  <a:srgbClr val="488FCD"/>
                </a:solidFill>
              </a:rPr>
              <a:t>在预编译阶段：</a:t>
            </a:r>
            <a:endParaRPr lang="en-US" altLang="zh-CN" sz="2400" dirty="0" smtClean="0">
              <a:solidFill>
                <a:srgbClr val="488FCD"/>
              </a:solidFill>
            </a:endParaRPr>
          </a:p>
          <a:p>
            <a:pPr marL="530417" indent="-342900">
              <a:buFont typeface="Wingdings" charset="2"/>
              <a:buChar char="Ø"/>
            </a:pPr>
            <a:r>
              <a:rPr lang="zh-CN" altLang="en-US" sz="2400" dirty="0" smtClean="0">
                <a:solidFill>
                  <a:srgbClr val="488FCD"/>
                </a:solidFill>
              </a:rPr>
              <a:t>细粒度颗粒化的性能问题</a:t>
            </a:r>
            <a:endParaRPr lang="en-US" altLang="zh-CN" sz="2400" dirty="0" smtClean="0">
              <a:solidFill>
                <a:srgbClr val="488FCD"/>
              </a:solidFill>
            </a:endParaRPr>
          </a:p>
          <a:p>
            <a:pPr marL="530417" indent="-342900">
              <a:buFont typeface="Wingdings" charset="2"/>
              <a:buChar char="Ø"/>
            </a:pPr>
            <a:r>
              <a:rPr lang="zh-CN" altLang="en-US" sz="2400" dirty="0" smtClean="0">
                <a:solidFill>
                  <a:srgbClr val="488FCD"/>
                </a:solidFill>
              </a:rPr>
              <a:t>辅助优化打包策略</a:t>
            </a:r>
            <a:endParaRPr lang="en-US" altLang="zh-CN" sz="2400" dirty="0" smtClean="0">
              <a:solidFill>
                <a:srgbClr val="488FCD"/>
              </a:solidFill>
            </a:endParaRPr>
          </a:p>
          <a:p>
            <a:pPr marL="530417" indent="-342900">
              <a:buFont typeface="Wingdings" charset="2"/>
              <a:buChar char="Ø"/>
            </a:pPr>
            <a:r>
              <a:rPr lang="zh-CN" altLang="en-US" sz="2400" dirty="0" smtClean="0">
                <a:solidFill>
                  <a:srgbClr val="488FCD"/>
                </a:solidFill>
              </a:rPr>
              <a:t>辅助安排延迟加载和预加载策略</a:t>
            </a:r>
            <a:endParaRPr lang="en-US" altLang="zh-CN" sz="2400" dirty="0" smtClean="0">
              <a:solidFill>
                <a:srgbClr val="488FCD"/>
              </a:solidFill>
            </a:endParaRPr>
          </a:p>
          <a:p>
            <a:pPr marL="530417" indent="-342900">
              <a:buFont typeface="Wingdings" charset="2"/>
              <a:buChar char="Ø"/>
            </a:pPr>
            <a:endParaRPr lang="en-US" altLang="zh-CN" sz="2400" dirty="0">
              <a:solidFill>
                <a:srgbClr val="488FCD"/>
              </a:solidFill>
            </a:endParaRPr>
          </a:p>
          <a:p>
            <a:pPr marL="187517"/>
            <a:endParaRPr lang="en-US" altLang="zh-CN" sz="2400" dirty="0">
              <a:solidFill>
                <a:srgbClr val="488FCD"/>
              </a:solidFill>
            </a:endParaRPr>
          </a:p>
          <a:p>
            <a:pPr marL="530417" indent="-342900">
              <a:buFont typeface="Wingdings" charset="2"/>
              <a:buChar char="Ø"/>
            </a:pPr>
            <a:endParaRPr lang="en-US" altLang="zh-CN" sz="2400" dirty="0">
              <a:solidFill>
                <a:srgbClr val="488FCD"/>
              </a:solidFill>
            </a:endParaRPr>
          </a:p>
          <a:p>
            <a:r>
              <a:rPr lang="zh-TW" altLang="en-US" sz="2400" dirty="0">
                <a:solidFill>
                  <a:srgbClr val="488FCD"/>
                </a:solidFill>
                <a:hlinkClick r:id="rId3"/>
              </a:rPr>
              <a:t>如果给</a:t>
            </a:r>
            <a:r>
              <a:rPr lang="en-US" altLang="zh-TW" sz="2400" dirty="0">
                <a:solidFill>
                  <a:srgbClr val="488FCD"/>
                </a:solidFill>
                <a:hlinkClick r:id="rId3"/>
              </a:rPr>
              <a:t>JS</a:t>
            </a:r>
            <a:r>
              <a:rPr lang="zh-TW" altLang="en-US" sz="2400" dirty="0">
                <a:solidFill>
                  <a:srgbClr val="488FCD"/>
                </a:solidFill>
                <a:hlinkClick r:id="rId3"/>
              </a:rPr>
              <a:t>代码发布正式使用前增加一个编译步骤</a:t>
            </a:r>
            <a:r>
              <a:rPr lang="en-US" altLang="zh-TW" sz="2400" dirty="0">
                <a:solidFill>
                  <a:srgbClr val="488FCD"/>
                </a:solidFill>
                <a:hlinkClick r:id="rId3"/>
              </a:rPr>
              <a:t>,</a:t>
            </a:r>
            <a:r>
              <a:rPr lang="zh-TW" altLang="en-US" sz="2400" dirty="0">
                <a:solidFill>
                  <a:srgbClr val="488FCD"/>
                </a:solidFill>
                <a:hlinkClick r:id="rId3"/>
              </a:rPr>
              <a:t>能做些什么</a:t>
            </a:r>
            <a:r>
              <a:rPr lang="en-US" altLang="zh-TW" sz="2400" dirty="0">
                <a:solidFill>
                  <a:srgbClr val="488FCD"/>
                </a:solidFill>
                <a:hlinkClick r:id="rId3"/>
              </a:rPr>
              <a:t>.</a:t>
            </a:r>
            <a:endParaRPr lang="en-US" altLang="zh-CN" sz="2400" dirty="0">
              <a:solidFill>
                <a:srgbClr val="488FCD"/>
              </a:solidFill>
            </a:endParaRPr>
          </a:p>
        </p:txBody>
      </p:sp>
    </p:spTree>
    <p:extLst>
      <p:ext uri="{BB962C8B-B14F-4D97-AF65-F5344CB8AC3E}">
        <p14:creationId xmlns:p14="http://schemas.microsoft.com/office/powerpoint/2010/main" val="388132239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zh-CN" altLang="en-US" sz="2800" dirty="0" smtClean="0">
                <a:ea typeface="宋体" charset="-122"/>
              </a:rPr>
              <a:t>小结一下</a:t>
            </a:r>
            <a:endParaRPr lang="en-US" sz="2800" dirty="0"/>
          </a:p>
        </p:txBody>
      </p:sp>
      <p:sp>
        <p:nvSpPr>
          <p:cNvPr id="7" name="TextBox 6"/>
          <p:cNvSpPr txBox="1"/>
          <p:nvPr/>
        </p:nvSpPr>
        <p:spPr>
          <a:xfrm>
            <a:off x="247967" y="1135192"/>
            <a:ext cx="8552717" cy="3046988"/>
          </a:xfrm>
          <a:prstGeom prst="rect">
            <a:avLst/>
          </a:prstGeom>
          <a:noFill/>
        </p:spPr>
        <p:txBody>
          <a:bodyPr wrap="square" rtlCol="0">
            <a:spAutoFit/>
          </a:bodyPr>
          <a:lstStyle/>
          <a:p>
            <a:pPr marL="530417" indent="-342900">
              <a:buFont typeface="Wingdings" charset="2"/>
              <a:buChar char="Ø"/>
            </a:pPr>
            <a:r>
              <a:rPr lang="zh-CN" altLang="en-US" sz="2400" dirty="0" smtClean="0">
                <a:solidFill>
                  <a:srgbClr val="488FCD"/>
                </a:solidFill>
              </a:rPr>
              <a:t>在新产品中解决了广告投放代码阻滞的问题</a:t>
            </a:r>
            <a:endParaRPr lang="en-US" altLang="zh-CN" sz="2400" dirty="0" smtClean="0">
              <a:solidFill>
                <a:srgbClr val="488FCD"/>
              </a:solidFill>
            </a:endParaRPr>
          </a:p>
          <a:p>
            <a:pPr marL="530417" indent="-342900">
              <a:buFont typeface="Wingdings" charset="2"/>
              <a:buChar char="Ø"/>
            </a:pPr>
            <a:r>
              <a:rPr lang="zh-CN" altLang="en-US" sz="2400" dirty="0" smtClean="0">
                <a:solidFill>
                  <a:srgbClr val="488FCD"/>
                </a:solidFill>
              </a:rPr>
              <a:t>为老产品解决阻滞问题提供了替换代码及方案</a:t>
            </a:r>
            <a:endParaRPr lang="en-US" altLang="zh-CN" sz="2400" dirty="0" smtClean="0">
              <a:solidFill>
                <a:srgbClr val="488FCD"/>
              </a:solidFill>
            </a:endParaRPr>
          </a:p>
          <a:p>
            <a:pPr marL="530417" indent="-342900">
              <a:buFont typeface="Wingdings" charset="2"/>
              <a:buChar char="Ø"/>
            </a:pPr>
            <a:r>
              <a:rPr lang="zh-CN" altLang="en-US" sz="2400" dirty="0" smtClean="0">
                <a:solidFill>
                  <a:srgbClr val="488FCD"/>
                </a:solidFill>
              </a:rPr>
              <a:t>动态展现代码颗粒化改造减少了引擎逻辑，提升后台性能</a:t>
            </a:r>
            <a:endParaRPr lang="en-US" altLang="zh-CN" sz="2400" dirty="0" smtClean="0">
              <a:solidFill>
                <a:srgbClr val="488FCD"/>
              </a:solidFill>
            </a:endParaRPr>
          </a:p>
          <a:p>
            <a:pPr marL="530417" indent="-342900">
              <a:buFont typeface="Wingdings" charset="2"/>
              <a:buChar char="Ø"/>
            </a:pPr>
            <a:r>
              <a:rPr lang="zh-CN" altLang="en-US" sz="2400" dirty="0" smtClean="0">
                <a:solidFill>
                  <a:srgbClr val="488FCD"/>
                </a:solidFill>
              </a:rPr>
              <a:t>实现了小型基于异步支持依赖关系的模块化</a:t>
            </a:r>
            <a:r>
              <a:rPr lang="en-US" altLang="zh-CN" sz="2400" dirty="0" err="1" smtClean="0">
                <a:solidFill>
                  <a:srgbClr val="488FCD"/>
                </a:solidFill>
              </a:rPr>
              <a:t>Loader:KsLite</a:t>
            </a:r>
            <a:endParaRPr lang="en-US" altLang="zh-CN" sz="2400" dirty="0" smtClean="0">
              <a:solidFill>
                <a:srgbClr val="488FCD"/>
              </a:solidFill>
            </a:endParaRPr>
          </a:p>
          <a:p>
            <a:pPr marL="530417" indent="-342900">
              <a:buFont typeface="Wingdings" charset="2"/>
              <a:buChar char="Ø"/>
            </a:pPr>
            <a:endParaRPr lang="en-US" altLang="zh-CN" sz="2400" dirty="0" smtClean="0">
              <a:solidFill>
                <a:srgbClr val="488FCD"/>
              </a:solidFill>
            </a:endParaRPr>
          </a:p>
          <a:p>
            <a:pPr marL="530417" indent="-342900">
              <a:buFont typeface="Wingdings" charset="2"/>
              <a:buChar char="Ø"/>
            </a:pPr>
            <a:endParaRPr lang="en-US" altLang="zh-CN" sz="2400" dirty="0" smtClean="0">
              <a:solidFill>
                <a:srgbClr val="488FCD"/>
              </a:solidFill>
            </a:endParaRPr>
          </a:p>
          <a:p>
            <a:pPr marL="530417" indent="-342900">
              <a:buFont typeface="Wingdings" charset="2"/>
              <a:buChar char="Ø"/>
            </a:pPr>
            <a:endParaRPr lang="en-US" altLang="zh-CN" sz="2400" dirty="0" smtClean="0">
              <a:solidFill>
                <a:srgbClr val="488FCD"/>
              </a:solidFill>
            </a:endParaRPr>
          </a:p>
          <a:p>
            <a:pPr marL="530417" indent="-342900">
              <a:buFont typeface="Wingdings" charset="2"/>
              <a:buChar char="Ø"/>
            </a:pPr>
            <a:endParaRPr lang="en-US" altLang="zh-CN" sz="2400" dirty="0">
              <a:solidFill>
                <a:srgbClr val="488FCD"/>
              </a:solidFill>
            </a:endParaRPr>
          </a:p>
        </p:txBody>
      </p:sp>
    </p:spTree>
    <p:extLst>
      <p:ext uri="{BB962C8B-B14F-4D97-AF65-F5344CB8AC3E}">
        <p14:creationId xmlns:p14="http://schemas.microsoft.com/office/powerpoint/2010/main" val="103638566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文本框 4"/>
          <p:cNvSpPr txBox="1"/>
          <p:nvPr/>
        </p:nvSpPr>
        <p:spPr>
          <a:xfrm>
            <a:off x="4751352" y="2995087"/>
            <a:ext cx="4047467" cy="553998"/>
          </a:xfrm>
          <a:prstGeom prst="rect">
            <a:avLst/>
          </a:prstGeom>
          <a:noFill/>
        </p:spPr>
        <p:txBody>
          <a:bodyPr wrap="square" rtlCol="0">
            <a:spAutoFit/>
          </a:bodyPr>
          <a:lstStyle/>
          <a:p>
            <a:r>
              <a:rPr kumimoji="1" lang="en-US" altLang="en-US" sz="3000" dirty="0" smtClean="0">
                <a:solidFill>
                  <a:srgbClr val="FFFFFF"/>
                </a:solidFill>
                <a:latin typeface="微软雅黑"/>
                <a:ea typeface="微软雅黑"/>
                <a:cs typeface="微软雅黑"/>
              </a:rPr>
              <a:t>高性能广告创意平台</a:t>
            </a:r>
            <a:endParaRPr kumimoji="1" lang="en-US" altLang="en-US" sz="3000" dirty="0" smtClean="0">
              <a:solidFill>
                <a:srgbClr val="FFFFFF"/>
              </a:solidFill>
              <a:latin typeface="微软雅黑"/>
              <a:ea typeface="微软雅黑"/>
              <a:cs typeface="微软雅黑"/>
            </a:endParaRPr>
          </a:p>
        </p:txBody>
      </p:sp>
    </p:spTree>
    <p:extLst>
      <p:ext uri="{BB962C8B-B14F-4D97-AF65-F5344CB8AC3E}">
        <p14:creationId xmlns:p14="http://schemas.microsoft.com/office/powerpoint/2010/main" val="403778717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zh-CN" altLang="en-US" sz="2800" dirty="0" smtClean="0"/>
              <a:t>富交互类广告</a:t>
            </a:r>
            <a:r>
              <a:rPr lang="zh-CN" altLang="en-US" sz="2800" dirty="0" smtClean="0"/>
              <a:t>创意</a:t>
            </a:r>
            <a:r>
              <a:rPr lang="zh-CN" altLang="en-US" sz="2800" dirty="0" smtClean="0"/>
              <a:t>逐步增加带来的问题</a:t>
            </a:r>
            <a:endParaRPr lang="en-US" sz="2800" dirty="0"/>
          </a:p>
        </p:txBody>
      </p:sp>
      <p:pic>
        <p:nvPicPr>
          <p:cNvPr id="4" name="Picture 3"/>
          <p:cNvPicPr>
            <a:picLocks noChangeAspect="1"/>
          </p:cNvPicPr>
          <p:nvPr/>
        </p:nvPicPr>
        <p:blipFill>
          <a:blip r:embed="rId3"/>
          <a:stretch>
            <a:fillRect/>
          </a:stretch>
        </p:blipFill>
        <p:spPr>
          <a:xfrm>
            <a:off x="5179871" y="1389228"/>
            <a:ext cx="2984500" cy="3175000"/>
          </a:xfrm>
          <a:prstGeom prst="rect">
            <a:avLst/>
          </a:prstGeom>
        </p:spPr>
      </p:pic>
      <p:pic>
        <p:nvPicPr>
          <p:cNvPr id="5" name="Picture 4"/>
          <p:cNvPicPr>
            <a:picLocks noChangeAspect="1"/>
          </p:cNvPicPr>
          <p:nvPr/>
        </p:nvPicPr>
        <p:blipFill>
          <a:blip r:embed="rId4"/>
          <a:stretch>
            <a:fillRect/>
          </a:stretch>
        </p:blipFill>
        <p:spPr>
          <a:xfrm>
            <a:off x="404671" y="4886102"/>
            <a:ext cx="7759700" cy="1282700"/>
          </a:xfrm>
          <a:prstGeom prst="rect">
            <a:avLst/>
          </a:prstGeom>
        </p:spPr>
      </p:pic>
      <p:pic>
        <p:nvPicPr>
          <p:cNvPr id="7" name="Picture 6"/>
          <p:cNvPicPr>
            <a:picLocks noChangeAspect="1"/>
          </p:cNvPicPr>
          <p:nvPr/>
        </p:nvPicPr>
        <p:blipFill>
          <a:blip r:embed="rId5"/>
          <a:stretch>
            <a:fillRect/>
          </a:stretch>
        </p:blipFill>
        <p:spPr>
          <a:xfrm>
            <a:off x="404671" y="1909928"/>
            <a:ext cx="4445000" cy="2654300"/>
          </a:xfrm>
          <a:prstGeom prst="rect">
            <a:avLst/>
          </a:prstGeom>
        </p:spPr>
      </p:pic>
    </p:spTree>
    <p:extLst>
      <p:ext uri="{BB962C8B-B14F-4D97-AF65-F5344CB8AC3E}">
        <p14:creationId xmlns:p14="http://schemas.microsoft.com/office/powerpoint/2010/main" val="184223837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en-US" sz="2800" dirty="0" smtClean="0"/>
              <a:t>关于创意展现的一份古老的设计文档</a:t>
            </a:r>
            <a:endParaRPr lang="en-US" sz="2800" dirty="0"/>
          </a:p>
        </p:txBody>
      </p:sp>
      <p:pic>
        <p:nvPicPr>
          <p:cNvPr id="5" name="Picture 4"/>
          <p:cNvPicPr>
            <a:picLocks noChangeAspect="1"/>
          </p:cNvPicPr>
          <p:nvPr/>
        </p:nvPicPr>
        <p:blipFill>
          <a:blip r:embed="rId2"/>
          <a:stretch>
            <a:fillRect/>
          </a:stretch>
        </p:blipFill>
        <p:spPr>
          <a:xfrm>
            <a:off x="21959" y="1115981"/>
            <a:ext cx="5829300" cy="5448300"/>
          </a:xfrm>
          <a:prstGeom prst="rect">
            <a:avLst/>
          </a:prstGeom>
        </p:spPr>
      </p:pic>
      <p:sp>
        <p:nvSpPr>
          <p:cNvPr id="6" name="TextBox 5"/>
          <p:cNvSpPr txBox="1"/>
          <p:nvPr/>
        </p:nvSpPr>
        <p:spPr>
          <a:xfrm>
            <a:off x="5851259" y="3602191"/>
            <a:ext cx="3108769" cy="1938992"/>
          </a:xfrm>
          <a:prstGeom prst="rect">
            <a:avLst/>
          </a:prstGeom>
          <a:noFill/>
        </p:spPr>
        <p:txBody>
          <a:bodyPr wrap="none" rtlCol="0">
            <a:spAutoFit/>
          </a:bodyPr>
          <a:lstStyle/>
          <a:p>
            <a:r>
              <a:rPr lang="en-US" altLang="zh-CN" sz="2000" dirty="0" smtClean="0">
                <a:solidFill>
                  <a:srgbClr val="488FCD"/>
                </a:solidFill>
              </a:rPr>
              <a:t>TB-AD-</a:t>
            </a:r>
            <a:r>
              <a:rPr lang="en-US" altLang="zh-CN" sz="2000" dirty="0" err="1" smtClean="0">
                <a:solidFill>
                  <a:srgbClr val="488FCD"/>
                </a:solidFill>
              </a:rPr>
              <a:t>WidgetPlatform</a:t>
            </a:r>
            <a:r>
              <a:rPr lang="zh-CN" altLang="en-US" sz="2000" dirty="0" smtClean="0">
                <a:solidFill>
                  <a:srgbClr val="488FCD"/>
                </a:solidFill>
              </a:rPr>
              <a:t>设计</a:t>
            </a:r>
            <a:endParaRPr lang="en-US" altLang="zh-CN" sz="2000" dirty="0" smtClean="0">
              <a:solidFill>
                <a:srgbClr val="488FCD"/>
              </a:solidFill>
            </a:endParaRPr>
          </a:p>
          <a:p>
            <a:r>
              <a:rPr lang="en-US" altLang="zh-CN" sz="2000" dirty="0" smtClean="0">
                <a:solidFill>
                  <a:srgbClr val="488FCD"/>
                </a:solidFill>
              </a:rPr>
              <a:t>			--2008</a:t>
            </a:r>
            <a:r>
              <a:rPr lang="zh-CN" altLang="en-US" sz="2000" dirty="0" smtClean="0">
                <a:solidFill>
                  <a:srgbClr val="488FCD"/>
                </a:solidFill>
              </a:rPr>
              <a:t>年</a:t>
            </a:r>
            <a:r>
              <a:rPr lang="en-US" altLang="zh-CN" sz="2000" dirty="0" smtClean="0">
                <a:solidFill>
                  <a:srgbClr val="488FCD"/>
                </a:solidFill>
              </a:rPr>
              <a:t>10</a:t>
            </a:r>
            <a:r>
              <a:rPr lang="zh-CN" altLang="en-US" sz="2000" dirty="0" smtClean="0">
                <a:solidFill>
                  <a:srgbClr val="488FCD"/>
                </a:solidFill>
              </a:rPr>
              <a:t>月</a:t>
            </a:r>
            <a:endParaRPr lang="en-US" altLang="zh-CN" sz="2000" dirty="0" smtClean="0">
              <a:solidFill>
                <a:srgbClr val="488FCD"/>
              </a:solidFill>
            </a:endParaRPr>
          </a:p>
          <a:p>
            <a:pPr marL="285750" indent="-285750">
              <a:buFont typeface="Wingdings" charset="2"/>
              <a:buChar char="Ø"/>
            </a:pPr>
            <a:r>
              <a:rPr lang="zh-CN" altLang="en-US" sz="2000" dirty="0" smtClean="0">
                <a:solidFill>
                  <a:srgbClr val="488FCD"/>
                </a:solidFill>
              </a:rPr>
              <a:t>多数据源数据归一化</a:t>
            </a:r>
            <a:endParaRPr lang="en-US" altLang="zh-CN" sz="2000" dirty="0" smtClean="0">
              <a:solidFill>
                <a:srgbClr val="488FCD"/>
              </a:solidFill>
            </a:endParaRPr>
          </a:p>
          <a:p>
            <a:pPr marL="285750" indent="-285750">
              <a:buFont typeface="Wingdings" charset="2"/>
              <a:buChar char="Ø"/>
            </a:pPr>
            <a:r>
              <a:rPr lang="zh-CN" altLang="en-US" sz="2000" dirty="0" smtClean="0">
                <a:solidFill>
                  <a:srgbClr val="488FCD"/>
                </a:solidFill>
              </a:rPr>
              <a:t>数据请求参数无损传递</a:t>
            </a:r>
            <a:endParaRPr lang="en-US" altLang="zh-CN" sz="2000" dirty="0" smtClean="0">
              <a:solidFill>
                <a:srgbClr val="488FCD"/>
              </a:solidFill>
            </a:endParaRPr>
          </a:p>
          <a:p>
            <a:pPr marL="285750" indent="-285750">
              <a:buFont typeface="Wingdings" charset="2"/>
              <a:buChar char="Ø"/>
            </a:pPr>
            <a:r>
              <a:rPr lang="zh-CN" altLang="en-US" sz="2000" dirty="0" smtClean="0">
                <a:solidFill>
                  <a:srgbClr val="488FCD"/>
                </a:solidFill>
              </a:rPr>
              <a:t>统一展现定制</a:t>
            </a:r>
            <a:endParaRPr lang="en-US" altLang="zh-CN" sz="2000" dirty="0" smtClean="0">
              <a:solidFill>
                <a:srgbClr val="488FCD"/>
              </a:solidFill>
            </a:endParaRPr>
          </a:p>
          <a:p>
            <a:pPr marL="285750" indent="-285750">
              <a:buFont typeface="Wingdings" charset="2"/>
              <a:buChar char="Ø"/>
            </a:pPr>
            <a:r>
              <a:rPr lang="zh-CN" altLang="en-US" sz="2000" dirty="0" smtClean="0">
                <a:solidFill>
                  <a:srgbClr val="488FCD"/>
                </a:solidFill>
              </a:rPr>
              <a:t>多种代码获取方式</a:t>
            </a:r>
            <a:endParaRPr lang="en-US" sz="2000" dirty="0">
              <a:solidFill>
                <a:srgbClr val="488FCD"/>
              </a:solidFill>
            </a:endParaRPr>
          </a:p>
        </p:txBody>
      </p:sp>
    </p:spTree>
    <p:extLst>
      <p:ext uri="{BB962C8B-B14F-4D97-AF65-F5344CB8AC3E}">
        <p14:creationId xmlns:p14="http://schemas.microsoft.com/office/powerpoint/2010/main" val="322398134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5131948" cy="3915899"/>
          </a:xfrm>
          <a:prstGeom prst="rect">
            <a:avLst/>
          </a:prstGeom>
        </p:spPr>
      </p:pic>
      <p:pic>
        <p:nvPicPr>
          <p:cNvPr id="7" name="Picture 6"/>
          <p:cNvPicPr>
            <a:picLocks noChangeAspect="1"/>
          </p:cNvPicPr>
          <p:nvPr/>
        </p:nvPicPr>
        <p:blipFill>
          <a:blip r:embed="rId3"/>
          <a:stretch>
            <a:fillRect/>
          </a:stretch>
        </p:blipFill>
        <p:spPr>
          <a:xfrm>
            <a:off x="4175144" y="3626654"/>
            <a:ext cx="4968856" cy="3231346"/>
          </a:xfrm>
          <a:prstGeom prst="rect">
            <a:avLst/>
          </a:prstGeom>
        </p:spPr>
      </p:pic>
      <p:sp>
        <p:nvSpPr>
          <p:cNvPr id="8" name="TextBox 7"/>
          <p:cNvSpPr txBox="1"/>
          <p:nvPr/>
        </p:nvSpPr>
        <p:spPr>
          <a:xfrm>
            <a:off x="5131949" y="1130679"/>
            <a:ext cx="4314315" cy="1323439"/>
          </a:xfrm>
          <a:prstGeom prst="rect">
            <a:avLst/>
          </a:prstGeom>
          <a:noFill/>
        </p:spPr>
        <p:txBody>
          <a:bodyPr wrap="square" rtlCol="0">
            <a:spAutoFit/>
          </a:bodyPr>
          <a:lstStyle/>
          <a:p>
            <a:pPr marL="285750" indent="-285750">
              <a:buFont typeface="Wingdings" charset="2"/>
              <a:buChar char="Ø"/>
            </a:pPr>
            <a:r>
              <a:rPr lang="en-US" sz="2000" dirty="0" err="1" smtClean="0">
                <a:solidFill>
                  <a:srgbClr val="488FCD"/>
                </a:solidFill>
              </a:rPr>
              <a:t>选择Widget</a:t>
            </a:r>
            <a:endParaRPr lang="en-US" sz="2000" dirty="0" smtClean="0">
              <a:solidFill>
                <a:srgbClr val="488FCD"/>
              </a:solidFill>
            </a:endParaRPr>
          </a:p>
          <a:p>
            <a:pPr marL="285750" indent="-285750">
              <a:buFont typeface="Wingdings" charset="2"/>
              <a:buChar char="Ø"/>
            </a:pPr>
            <a:r>
              <a:rPr lang="en-US" sz="2000" dirty="0" smtClean="0">
                <a:solidFill>
                  <a:srgbClr val="488FCD"/>
                </a:solidFill>
              </a:rPr>
              <a:t>生成样式配置面板定义展现样式</a:t>
            </a:r>
          </a:p>
          <a:p>
            <a:pPr marL="285750" indent="-285750">
              <a:buFont typeface="Wingdings" charset="2"/>
              <a:buChar char="Ø"/>
            </a:pPr>
            <a:r>
              <a:rPr lang="en-US" sz="2000" dirty="0" smtClean="0">
                <a:solidFill>
                  <a:srgbClr val="488FCD"/>
                </a:solidFill>
              </a:rPr>
              <a:t>选取数据源，接入动静态数据</a:t>
            </a:r>
          </a:p>
          <a:p>
            <a:pPr marL="285750" indent="-285750">
              <a:buFont typeface="Wingdings" charset="2"/>
              <a:buChar char="Ø"/>
            </a:pPr>
            <a:r>
              <a:rPr lang="en-US" sz="2000" dirty="0" smtClean="0">
                <a:solidFill>
                  <a:srgbClr val="488FCD"/>
                </a:solidFill>
              </a:rPr>
              <a:t>获取合适的投放代码</a:t>
            </a:r>
          </a:p>
        </p:txBody>
      </p:sp>
      <p:sp>
        <p:nvSpPr>
          <p:cNvPr id="9" name="TextBox 8"/>
          <p:cNvSpPr txBox="1"/>
          <p:nvPr/>
        </p:nvSpPr>
        <p:spPr>
          <a:xfrm>
            <a:off x="1" y="4250103"/>
            <a:ext cx="3966386" cy="1015663"/>
          </a:xfrm>
          <a:prstGeom prst="rect">
            <a:avLst/>
          </a:prstGeom>
          <a:noFill/>
        </p:spPr>
        <p:txBody>
          <a:bodyPr wrap="square" rtlCol="0">
            <a:spAutoFit/>
          </a:bodyPr>
          <a:lstStyle/>
          <a:p>
            <a:pPr marL="285750" indent="-285750">
              <a:buFont typeface="Wingdings" charset="2"/>
              <a:buChar char="Ø"/>
            </a:pPr>
            <a:r>
              <a:rPr lang="zh-CN" altLang="en-US" sz="2000" dirty="0" smtClean="0">
                <a:solidFill>
                  <a:srgbClr val="488FCD"/>
                </a:solidFill>
              </a:rPr>
              <a:t>读取数据源和样式配置参数</a:t>
            </a:r>
            <a:endParaRPr lang="en-US" sz="2000" dirty="0" smtClean="0">
              <a:solidFill>
                <a:srgbClr val="488FCD"/>
              </a:solidFill>
            </a:endParaRPr>
          </a:p>
          <a:p>
            <a:pPr marL="285750" indent="-285750">
              <a:buFont typeface="Wingdings" charset="2"/>
              <a:buChar char="Ø"/>
            </a:pPr>
            <a:r>
              <a:rPr lang="zh-CN" altLang="en-US" sz="2000" dirty="0" smtClean="0">
                <a:solidFill>
                  <a:srgbClr val="488FCD"/>
                </a:solidFill>
              </a:rPr>
              <a:t>获得数据</a:t>
            </a:r>
            <a:endParaRPr lang="en-US" sz="2000" dirty="0" smtClean="0">
              <a:solidFill>
                <a:srgbClr val="488FCD"/>
              </a:solidFill>
            </a:endParaRPr>
          </a:p>
          <a:p>
            <a:pPr marL="285750" indent="-285750">
              <a:buFont typeface="Wingdings" charset="2"/>
              <a:buChar char="Ø"/>
            </a:pPr>
            <a:r>
              <a:rPr lang="zh-CN" altLang="en-US" sz="2000" dirty="0" smtClean="0">
                <a:solidFill>
                  <a:srgbClr val="488FCD"/>
                </a:solidFill>
              </a:rPr>
              <a:t>输出展现</a:t>
            </a:r>
            <a:endParaRPr lang="en-US" sz="2000" dirty="0" smtClean="0">
              <a:solidFill>
                <a:srgbClr val="488FCD"/>
              </a:solidFill>
            </a:endParaRPr>
          </a:p>
        </p:txBody>
      </p:sp>
    </p:spTree>
    <p:extLst>
      <p:ext uri="{BB962C8B-B14F-4D97-AF65-F5344CB8AC3E}">
        <p14:creationId xmlns:p14="http://schemas.microsoft.com/office/powerpoint/2010/main" val="14689572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04671" y="310468"/>
            <a:ext cx="7197569" cy="596278"/>
          </a:xfrm>
        </p:spPr>
        <p:txBody>
          <a:bodyPr>
            <a:noAutofit/>
          </a:bodyPr>
          <a:lstStyle/>
          <a:p>
            <a:r>
              <a:rPr lang="en-US" altLang="zh-CN" sz="2800" dirty="0" smtClean="0"/>
              <a:t>Widget </a:t>
            </a:r>
            <a:r>
              <a:rPr lang="en-US" altLang="zh-CN" sz="2800" dirty="0" err="1" smtClean="0"/>
              <a:t>Platform</a:t>
            </a:r>
            <a:r>
              <a:rPr lang="en-US" sz="2800" dirty="0" err="1" smtClean="0"/>
              <a:t>两次实现之BannerMaker</a:t>
            </a:r>
            <a:endParaRPr lang="en-US" sz="2800" dirty="0"/>
          </a:p>
        </p:txBody>
      </p:sp>
      <p:pic>
        <p:nvPicPr>
          <p:cNvPr id="7" name="Picture 6"/>
          <p:cNvPicPr>
            <a:picLocks noChangeAspect="1"/>
          </p:cNvPicPr>
          <p:nvPr/>
        </p:nvPicPr>
        <p:blipFill>
          <a:blip r:embed="rId3"/>
          <a:stretch>
            <a:fillRect/>
          </a:stretch>
        </p:blipFill>
        <p:spPr>
          <a:xfrm>
            <a:off x="404671" y="1777240"/>
            <a:ext cx="8472063" cy="4127201"/>
          </a:xfrm>
          <a:prstGeom prst="rect">
            <a:avLst/>
          </a:prstGeom>
        </p:spPr>
      </p:pic>
      <p:sp>
        <p:nvSpPr>
          <p:cNvPr id="9" name="TextBox 8"/>
          <p:cNvSpPr txBox="1"/>
          <p:nvPr/>
        </p:nvSpPr>
        <p:spPr>
          <a:xfrm>
            <a:off x="404671" y="1021611"/>
            <a:ext cx="6536916" cy="461665"/>
          </a:xfrm>
          <a:prstGeom prst="rect">
            <a:avLst/>
          </a:prstGeom>
          <a:noFill/>
        </p:spPr>
        <p:txBody>
          <a:bodyPr wrap="none" rtlCol="0">
            <a:spAutoFit/>
          </a:bodyPr>
          <a:lstStyle/>
          <a:p>
            <a:r>
              <a:rPr lang="en-US" altLang="zh-CN" sz="2400" dirty="0" smtClean="0">
                <a:solidFill>
                  <a:srgbClr val="488FCD"/>
                </a:solidFill>
                <a:hlinkClick r:id="rId4"/>
              </a:rPr>
              <a:t>BannerMaker</a:t>
            </a:r>
            <a:r>
              <a:rPr lang="zh-CN" altLang="en-US" sz="2400" dirty="0" smtClean="0">
                <a:solidFill>
                  <a:srgbClr val="488FCD"/>
                </a:solidFill>
              </a:rPr>
              <a:t>：基于</a:t>
            </a:r>
            <a:r>
              <a:rPr lang="en-US" altLang="zh-CN" sz="2400" dirty="0" smtClean="0">
                <a:solidFill>
                  <a:srgbClr val="488FCD"/>
                </a:solidFill>
              </a:rPr>
              <a:t>Flash</a:t>
            </a:r>
            <a:r>
              <a:rPr lang="zh-CN" altLang="en-US" sz="2400" dirty="0" smtClean="0">
                <a:solidFill>
                  <a:srgbClr val="488FCD"/>
                </a:solidFill>
              </a:rPr>
              <a:t>技术的广告牌设计工具</a:t>
            </a:r>
            <a:endParaRPr lang="en-US" sz="2400" dirty="0">
              <a:solidFill>
                <a:srgbClr val="488FCD"/>
              </a:solidFill>
            </a:endParaRPr>
          </a:p>
        </p:txBody>
      </p:sp>
    </p:spTree>
    <p:extLst>
      <p:ext uri="{BB962C8B-B14F-4D97-AF65-F5344CB8AC3E}">
        <p14:creationId xmlns:p14="http://schemas.microsoft.com/office/powerpoint/2010/main" val="314613119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en-US" altLang="en-US" sz="2800" dirty="0" err="1" smtClean="0"/>
              <a:t>BannerMaker基本实现</a:t>
            </a:r>
            <a:r>
              <a:rPr lang="zh-CN" altLang="en-US" sz="2800" dirty="0" smtClean="0"/>
              <a:t>、性能优化</a:t>
            </a:r>
            <a:endParaRPr lang="en-US" sz="2800" dirty="0"/>
          </a:p>
        </p:txBody>
      </p:sp>
      <p:sp>
        <p:nvSpPr>
          <p:cNvPr id="5" name="TextBox 4"/>
          <p:cNvSpPr txBox="1"/>
          <p:nvPr/>
        </p:nvSpPr>
        <p:spPr>
          <a:xfrm>
            <a:off x="404671" y="1039668"/>
            <a:ext cx="8002360" cy="1569660"/>
          </a:xfrm>
          <a:prstGeom prst="rect">
            <a:avLst/>
          </a:prstGeom>
          <a:noFill/>
        </p:spPr>
        <p:txBody>
          <a:bodyPr wrap="square" rtlCol="0">
            <a:spAutoFit/>
          </a:bodyPr>
          <a:lstStyle/>
          <a:p>
            <a:r>
              <a:rPr lang="en-US" altLang="zh-CN" sz="2400" dirty="0" smtClean="0">
                <a:solidFill>
                  <a:srgbClr val="488FCD"/>
                </a:solidFill>
              </a:rPr>
              <a:t>BannerMaker</a:t>
            </a:r>
            <a:r>
              <a:rPr lang="zh-CN" altLang="en-US" sz="2400" dirty="0" smtClean="0">
                <a:solidFill>
                  <a:srgbClr val="488FCD"/>
                </a:solidFill>
              </a:rPr>
              <a:t>核心是一个</a:t>
            </a:r>
            <a:r>
              <a:rPr lang="en-US" altLang="zh-CN" sz="2400" dirty="0" err="1" smtClean="0">
                <a:solidFill>
                  <a:srgbClr val="488FCD"/>
                </a:solidFill>
              </a:rPr>
              <a:t>swf</a:t>
            </a:r>
            <a:r>
              <a:rPr lang="zh-CN" altLang="en-US" sz="2400" dirty="0" smtClean="0">
                <a:solidFill>
                  <a:srgbClr val="488FCD"/>
                </a:solidFill>
              </a:rPr>
              <a:t>文件</a:t>
            </a:r>
            <a:r>
              <a:rPr lang="en-US" altLang="zh-CN" sz="2400" dirty="0" smtClean="0">
                <a:solidFill>
                  <a:srgbClr val="488FCD"/>
                </a:solidFill>
              </a:rPr>
              <a:t>(</a:t>
            </a:r>
            <a:r>
              <a:rPr lang="zh-CN" altLang="en-US" sz="2400" dirty="0" smtClean="0">
                <a:solidFill>
                  <a:srgbClr val="488FCD"/>
                </a:solidFill>
              </a:rPr>
              <a:t>相当于浏览器</a:t>
            </a:r>
            <a:r>
              <a:rPr lang="en-US" altLang="zh-CN" sz="2400" dirty="0" smtClean="0">
                <a:solidFill>
                  <a:srgbClr val="488FCD"/>
                </a:solidFill>
              </a:rPr>
              <a:t>)</a:t>
            </a:r>
            <a:r>
              <a:rPr lang="zh-CN" altLang="en-US" sz="2400" dirty="0" smtClean="0">
                <a:solidFill>
                  <a:srgbClr val="488FCD"/>
                </a:solidFill>
              </a:rPr>
              <a:t>，每个具体的</a:t>
            </a:r>
            <a:r>
              <a:rPr lang="en-US" altLang="zh-CN" sz="2400" dirty="0" smtClean="0">
                <a:solidFill>
                  <a:srgbClr val="488FCD"/>
                </a:solidFill>
              </a:rPr>
              <a:t>banner</a:t>
            </a:r>
            <a:r>
              <a:rPr lang="zh-CN" altLang="en-US" sz="2400" dirty="0" smtClean="0">
                <a:solidFill>
                  <a:srgbClr val="488FCD"/>
                </a:solidFill>
              </a:rPr>
              <a:t>都是一份描述</a:t>
            </a:r>
            <a:r>
              <a:rPr lang="en-US" altLang="zh-CN" sz="2400" dirty="0" smtClean="0">
                <a:solidFill>
                  <a:srgbClr val="488FCD"/>
                </a:solidFill>
              </a:rPr>
              <a:t>xml</a:t>
            </a:r>
            <a:r>
              <a:rPr lang="zh-CN" altLang="en-US" sz="2400" dirty="0" smtClean="0">
                <a:solidFill>
                  <a:srgbClr val="488FCD"/>
                </a:solidFill>
              </a:rPr>
              <a:t>文件（相当于</a:t>
            </a:r>
            <a:r>
              <a:rPr lang="en-US" altLang="zh-CN" sz="2400" dirty="0" smtClean="0">
                <a:solidFill>
                  <a:srgbClr val="488FCD"/>
                </a:solidFill>
              </a:rPr>
              <a:t>HTML</a:t>
            </a:r>
            <a:r>
              <a:rPr lang="zh-CN" altLang="en-US" sz="2400" dirty="0" smtClean="0">
                <a:solidFill>
                  <a:srgbClr val="488FCD"/>
                </a:solidFill>
              </a:rPr>
              <a:t>）。</a:t>
            </a:r>
            <a:endParaRPr lang="en-US" altLang="zh-CN" sz="2400" dirty="0" smtClean="0">
              <a:solidFill>
                <a:srgbClr val="488FCD"/>
              </a:solidFill>
            </a:endParaRPr>
          </a:p>
          <a:p>
            <a:r>
              <a:rPr lang="zh-CN" altLang="en-US" sz="2400" dirty="0" smtClean="0">
                <a:solidFill>
                  <a:srgbClr val="488FCD"/>
                </a:solidFill>
              </a:rPr>
              <a:t>我们做了相当多的性能改进，其中成效显著的包括模块化重构、使用</a:t>
            </a:r>
            <a:r>
              <a:rPr lang="en-US" altLang="zh-CN" sz="2400" dirty="0" smtClean="0">
                <a:solidFill>
                  <a:srgbClr val="488FCD"/>
                </a:solidFill>
              </a:rPr>
              <a:t>Flash</a:t>
            </a:r>
            <a:r>
              <a:rPr lang="zh-CN" altLang="en-US" sz="2400" dirty="0" smtClean="0">
                <a:solidFill>
                  <a:srgbClr val="488FCD"/>
                </a:solidFill>
              </a:rPr>
              <a:t>本地存储为</a:t>
            </a:r>
            <a:r>
              <a:rPr lang="en-US" altLang="zh-CN" sz="2400" dirty="0" err="1" smtClean="0">
                <a:solidFill>
                  <a:srgbClr val="488FCD"/>
                </a:solidFill>
              </a:rPr>
              <a:t>swf</a:t>
            </a:r>
            <a:r>
              <a:rPr lang="zh-CN" altLang="en-US" sz="2400" dirty="0" smtClean="0">
                <a:solidFill>
                  <a:srgbClr val="488FCD"/>
                </a:solidFill>
              </a:rPr>
              <a:t>瘦身、</a:t>
            </a:r>
            <a:r>
              <a:rPr lang="en-US" altLang="zh-CN" sz="2400" dirty="0" smtClean="0">
                <a:solidFill>
                  <a:srgbClr val="488FCD"/>
                </a:solidFill>
              </a:rPr>
              <a:t>CDN\</a:t>
            </a:r>
            <a:r>
              <a:rPr lang="zh-CN" altLang="en-US" sz="2400" dirty="0" smtClean="0">
                <a:solidFill>
                  <a:srgbClr val="488FCD"/>
                </a:solidFill>
              </a:rPr>
              <a:t>存储调优等</a:t>
            </a:r>
            <a:endParaRPr lang="en-US" sz="2400" dirty="0">
              <a:solidFill>
                <a:srgbClr val="488FCD"/>
              </a:solidFill>
            </a:endParaRPr>
          </a:p>
        </p:txBody>
      </p:sp>
      <p:pic>
        <p:nvPicPr>
          <p:cNvPr id="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271" y="2775205"/>
            <a:ext cx="5723017"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570273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en-US" altLang="en-US" sz="2800" dirty="0" err="1" smtClean="0"/>
              <a:t>BannerMaker的问题</a:t>
            </a:r>
            <a:endParaRPr lang="en-US" sz="2800" dirty="0"/>
          </a:p>
        </p:txBody>
      </p:sp>
      <p:sp>
        <p:nvSpPr>
          <p:cNvPr id="3" name="Subtitle 2"/>
          <p:cNvSpPr>
            <a:spLocks noGrp="1"/>
          </p:cNvSpPr>
          <p:nvPr>
            <p:ph type="subTitle" idx="1"/>
          </p:nvPr>
        </p:nvSpPr>
        <p:spPr>
          <a:xfrm>
            <a:off x="404671" y="1134594"/>
            <a:ext cx="7465739" cy="4477335"/>
          </a:xfrm>
        </p:spPr>
        <p:txBody>
          <a:bodyPr>
            <a:normAutofit/>
          </a:bodyPr>
          <a:lstStyle/>
          <a:p>
            <a:pPr marL="342900" indent="-342900">
              <a:buFont typeface="Wingdings" charset="2"/>
              <a:buChar char="Ø"/>
            </a:pPr>
            <a:r>
              <a:rPr lang="en-US" altLang="zh-CN" sz="2400" dirty="0"/>
              <a:t>BM</a:t>
            </a:r>
            <a:r>
              <a:rPr lang="zh-CN" altLang="en-US" sz="2400" dirty="0"/>
              <a:t>展现核心依然过大，首次加载</a:t>
            </a:r>
            <a:r>
              <a:rPr lang="en-US" altLang="zh-CN" sz="2400" dirty="0"/>
              <a:t>60k</a:t>
            </a:r>
            <a:r>
              <a:rPr lang="zh-CN" altLang="en-US" sz="2400" dirty="0" smtClean="0"/>
              <a:t>。</a:t>
            </a:r>
            <a:endParaRPr lang="en-US" altLang="zh-CN" sz="2400" dirty="0" smtClean="0"/>
          </a:p>
          <a:p>
            <a:pPr marL="342900" indent="-342900">
              <a:buFont typeface="Wingdings" charset="2"/>
              <a:buChar char="Ø"/>
            </a:pPr>
            <a:r>
              <a:rPr lang="en-US" altLang="zh-CN" sz="2400" dirty="0" smtClean="0"/>
              <a:t>Flash</a:t>
            </a:r>
            <a:r>
              <a:rPr lang="zh-CN" altLang="en-US" sz="2400" dirty="0" smtClean="0"/>
              <a:t>平台兼容性变差。</a:t>
            </a:r>
            <a:endParaRPr lang="en-US" altLang="zh-CN" sz="2400" dirty="0" smtClean="0"/>
          </a:p>
          <a:p>
            <a:pPr marL="342900" indent="-342900">
              <a:buFont typeface="Wingdings" charset="2"/>
              <a:buChar char="Ø"/>
            </a:pPr>
            <a:r>
              <a:rPr lang="en-US" altLang="zh-CN" sz="2400" dirty="0" smtClean="0"/>
              <a:t>BM</a:t>
            </a:r>
            <a:r>
              <a:rPr lang="zh-CN" altLang="en-US" sz="2400" dirty="0" smtClean="0"/>
              <a:t>依赖统一的</a:t>
            </a:r>
            <a:r>
              <a:rPr lang="en-US" altLang="zh-CN" sz="2400" dirty="0" smtClean="0"/>
              <a:t>Flash</a:t>
            </a:r>
            <a:r>
              <a:rPr lang="zh-CN" altLang="en-US" sz="2400" dirty="0" smtClean="0"/>
              <a:t>展现核心，</a:t>
            </a:r>
            <a:r>
              <a:rPr lang="zh-CN" altLang="en-US" sz="2400" dirty="0" smtClean="0"/>
              <a:t>因为需要更新不能充分利用缓存，而且</a:t>
            </a:r>
            <a:r>
              <a:rPr lang="zh-CN" altLang="en-US" sz="2400" dirty="0" smtClean="0"/>
              <a:t>更新容易引起线上问题。</a:t>
            </a:r>
            <a:endParaRPr lang="en-US" altLang="zh-CN" sz="2400" dirty="0" smtClean="0"/>
          </a:p>
        </p:txBody>
      </p:sp>
      <p:sp>
        <p:nvSpPr>
          <p:cNvPr id="4" name="TextBox 3"/>
          <p:cNvSpPr txBox="1"/>
          <p:nvPr/>
        </p:nvSpPr>
        <p:spPr>
          <a:xfrm>
            <a:off x="626272" y="4148024"/>
            <a:ext cx="5265834" cy="461665"/>
          </a:xfrm>
          <a:prstGeom prst="rect">
            <a:avLst/>
          </a:prstGeom>
          <a:noFill/>
        </p:spPr>
        <p:txBody>
          <a:bodyPr wrap="none" rtlCol="0">
            <a:spAutoFit/>
          </a:bodyPr>
          <a:lstStyle/>
          <a:p>
            <a:r>
              <a:rPr lang="en-US" sz="2400" dirty="0" err="1" smtClean="0">
                <a:solidFill>
                  <a:srgbClr val="488FCD"/>
                </a:solidFill>
              </a:rPr>
              <a:t>使用JavaScript技术实现WidgetPlatform</a:t>
            </a:r>
            <a:endParaRPr lang="en-US" sz="2400" dirty="0">
              <a:solidFill>
                <a:srgbClr val="488FCD"/>
              </a:solidFill>
            </a:endParaRPr>
          </a:p>
        </p:txBody>
      </p:sp>
    </p:spTree>
    <p:extLst>
      <p:ext uri="{BB962C8B-B14F-4D97-AF65-F5344CB8AC3E}">
        <p14:creationId xmlns:p14="http://schemas.microsoft.com/office/powerpoint/2010/main" val="23141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33.png"/>
          <p:cNvPicPr>
            <a:picLocks noChangeAspect="1"/>
          </p:cNvPicPr>
          <p:nvPr/>
        </p:nvPicPr>
        <p:blipFill>
          <a:blip r:embed="rId3"/>
          <a:stretch>
            <a:fillRect/>
          </a:stretch>
        </p:blipFill>
        <p:spPr>
          <a:xfrm>
            <a:off x="45531" y="0"/>
            <a:ext cx="9052936" cy="6857999"/>
          </a:xfrm>
          <a:prstGeom prst="rect">
            <a:avLst/>
          </a:prstGeom>
        </p:spPr>
      </p:pic>
      <p:sp>
        <p:nvSpPr>
          <p:cNvPr id="2" name="Title 1"/>
          <p:cNvSpPr>
            <a:spLocks noGrp="1"/>
          </p:cNvSpPr>
          <p:nvPr>
            <p:ph type="ctrTitle"/>
          </p:nvPr>
        </p:nvSpPr>
        <p:spPr>
          <a:xfrm>
            <a:off x="404671" y="310468"/>
            <a:ext cx="8292649" cy="596278"/>
          </a:xfrm>
        </p:spPr>
        <p:txBody>
          <a:bodyPr>
            <a:noAutofit/>
          </a:bodyPr>
          <a:lstStyle/>
          <a:p>
            <a:r>
              <a:rPr lang="en-US" sz="2800" dirty="0" err="1" smtClean="0"/>
              <a:t>淘宝广告</a:t>
            </a:r>
            <a:r>
              <a:rPr lang="en-US" sz="2800" dirty="0" smtClean="0"/>
              <a:t> </a:t>
            </a:r>
            <a:r>
              <a:rPr lang="en-US" sz="1800" dirty="0" err="1" smtClean="0"/>
              <a:t>是一个完</a:t>
            </a:r>
            <a:r>
              <a:rPr lang="zh-CN" altLang="en-US" sz="1800" dirty="0" smtClean="0"/>
              <a:t>备</a:t>
            </a:r>
            <a:r>
              <a:rPr lang="en-US" sz="1800" dirty="0" smtClean="0"/>
              <a:t>的商业生态系统</a:t>
            </a:r>
            <a:endParaRPr lang="en-US" sz="1800" dirty="0"/>
          </a:p>
        </p:txBody>
      </p:sp>
    </p:spTree>
    <p:extLst>
      <p:ext uri="{BB962C8B-B14F-4D97-AF65-F5344CB8AC3E}">
        <p14:creationId xmlns:p14="http://schemas.microsoft.com/office/powerpoint/2010/main" val="86623366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zh-CN" altLang="en-US" sz="2800" dirty="0" smtClean="0"/>
              <a:t>创</a:t>
            </a:r>
            <a:r>
              <a:rPr lang="zh-CN" altLang="en-US" sz="2800" dirty="0" smtClean="0"/>
              <a:t>意</a:t>
            </a:r>
            <a:r>
              <a:rPr lang="zh-CN" altLang="en-US" sz="2800" dirty="0" smtClean="0"/>
              <a:t>中心</a:t>
            </a:r>
            <a:endParaRPr lang="en-US" sz="2800" dirty="0"/>
          </a:p>
        </p:txBody>
      </p:sp>
      <p:sp>
        <p:nvSpPr>
          <p:cNvPr id="3" name="Subtitle 2"/>
          <p:cNvSpPr>
            <a:spLocks noGrp="1"/>
          </p:cNvSpPr>
          <p:nvPr>
            <p:ph type="subTitle" idx="1"/>
          </p:nvPr>
        </p:nvSpPr>
        <p:spPr>
          <a:xfrm>
            <a:off x="404671" y="2240377"/>
            <a:ext cx="7465739" cy="3113884"/>
          </a:xfrm>
        </p:spPr>
        <p:txBody>
          <a:bodyPr>
            <a:normAutofit/>
          </a:bodyPr>
          <a:lstStyle/>
          <a:p>
            <a:pPr marL="342900" indent="-342900">
              <a:buFont typeface="Wingdings" charset="2"/>
              <a:buChar char="Ø"/>
            </a:pPr>
            <a:r>
              <a:rPr lang="zh-CN" altLang="en-US" sz="2400" dirty="0" smtClean="0"/>
              <a:t>基于</a:t>
            </a:r>
            <a:r>
              <a:rPr lang="en-US" altLang="zh-CN" sz="2400" dirty="0" smtClean="0"/>
              <a:t>JavaScript HTML CSS</a:t>
            </a:r>
            <a:r>
              <a:rPr lang="zh-CN" altLang="en-US" sz="2400" dirty="0" smtClean="0"/>
              <a:t>技术</a:t>
            </a:r>
            <a:endParaRPr lang="en-US" altLang="zh-TW" sz="2400" dirty="0" smtClean="0"/>
          </a:p>
          <a:p>
            <a:pPr marL="342900" indent="-342900">
              <a:buFont typeface="Wingdings" charset="2"/>
              <a:buChar char="Ø"/>
            </a:pPr>
            <a:r>
              <a:rPr lang="zh-TW" altLang="en-US" sz="2400" dirty="0" smtClean="0"/>
              <a:t>简单</a:t>
            </a:r>
            <a:r>
              <a:rPr lang="zh-TW" altLang="en-US" sz="2400" dirty="0"/>
              <a:t>直接的创意编辑、生成、</a:t>
            </a:r>
            <a:r>
              <a:rPr lang="zh-TW" altLang="en-US" sz="2400" dirty="0" smtClean="0"/>
              <a:t>管理平台</a:t>
            </a:r>
            <a:endParaRPr lang="en-US" altLang="zh-TW" sz="2400" dirty="0" smtClean="0"/>
          </a:p>
          <a:p>
            <a:pPr marL="342900" indent="-342900">
              <a:buFont typeface="Wingdings" charset="2"/>
              <a:buChar char="Ø"/>
            </a:pPr>
            <a:r>
              <a:rPr lang="zh-TW" altLang="en-US" sz="2400" dirty="0"/>
              <a:t>灵活的数据源、动态效果、展示方式</a:t>
            </a:r>
            <a:r>
              <a:rPr lang="zh-TW" altLang="en-US" sz="2400" dirty="0" smtClean="0"/>
              <a:t>支持</a:t>
            </a:r>
            <a:endParaRPr lang="en-US" altLang="zh-TW" sz="2400" dirty="0"/>
          </a:p>
          <a:p>
            <a:pPr marL="342900" indent="-342900">
              <a:buFont typeface="Wingdings" charset="2"/>
              <a:buChar char="Ø"/>
            </a:pPr>
            <a:r>
              <a:rPr lang="zh-TW" altLang="en-US" sz="2400" dirty="0" smtClean="0"/>
              <a:t>功能强大而不臃肿</a:t>
            </a:r>
            <a:r>
              <a:rPr lang="zh-TW" altLang="en-US" sz="2400" dirty="0"/>
              <a:t>的创意产</a:t>
            </a:r>
            <a:r>
              <a:rPr lang="zh-TW" altLang="en-US" sz="2400" dirty="0" smtClean="0"/>
              <a:t>出</a:t>
            </a:r>
            <a:endParaRPr lang="en-US" altLang="zh-TW" sz="2400" dirty="0"/>
          </a:p>
          <a:p>
            <a:pPr marL="342900" indent="-342900">
              <a:buFont typeface="Wingdings" charset="2"/>
              <a:buChar char="Ø"/>
            </a:pPr>
            <a:r>
              <a:rPr lang="zh-TW" altLang="en-US" sz="2400" dirty="0" smtClean="0"/>
              <a:t>优</a:t>
            </a:r>
            <a:r>
              <a:rPr lang="zh-TW" altLang="en-US" sz="2400" dirty="0"/>
              <a:t>秀的</a:t>
            </a:r>
            <a:r>
              <a:rPr lang="zh-TW" altLang="en-US" sz="2400" dirty="0" smtClean="0"/>
              <a:t>展示性能</a:t>
            </a:r>
            <a:endParaRPr lang="en-US" altLang="zh-TW" sz="2400" dirty="0"/>
          </a:p>
        </p:txBody>
      </p:sp>
      <p:pic>
        <p:nvPicPr>
          <p:cNvPr id="6" name="Picture 5"/>
          <p:cNvPicPr>
            <a:picLocks noChangeAspect="1"/>
          </p:cNvPicPr>
          <p:nvPr/>
        </p:nvPicPr>
        <p:blipFill>
          <a:blip r:embed="rId2"/>
          <a:stretch>
            <a:fillRect/>
          </a:stretch>
        </p:blipFill>
        <p:spPr>
          <a:xfrm>
            <a:off x="284525" y="156018"/>
            <a:ext cx="8396013" cy="1049502"/>
          </a:xfrm>
          <a:prstGeom prst="rect">
            <a:avLst/>
          </a:prstGeom>
        </p:spPr>
      </p:pic>
      <p:sp>
        <p:nvSpPr>
          <p:cNvPr id="7" name="TextBox 6"/>
          <p:cNvSpPr txBox="1"/>
          <p:nvPr/>
        </p:nvSpPr>
        <p:spPr>
          <a:xfrm>
            <a:off x="11980313" y="447904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158384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1000" fill="hold"/>
                                        <p:tgtEl>
                                          <p:spTgt spid="3">
                                            <p:txEl>
                                              <p:pRg st="3" end="3"/>
                                            </p:txEl>
                                          </p:spTgt>
                                        </p:tgtEl>
                                        <p:attrNameLst>
                                          <p:attrName>style.textDecorationUnderline</p:attrName>
                                        </p:attrNameLst>
                                      </p:cBhvr>
                                      <p:to>
                                        <p:strVal val="true"/>
                                      </p:to>
                                    </p:set>
                                  </p:childTnLst>
                                </p:cTn>
                              </p:par>
                              <p:par>
                                <p:cTn id="7" presetID="18" presetClass="emph" presetSubtype="0" fill="hold" nodeType="withEffect">
                                  <p:stCondLst>
                                    <p:cond delay="0"/>
                                  </p:stCondLst>
                                  <p:iterate type="lt">
                                    <p:tmPct val="4000"/>
                                  </p:iterate>
                                  <p:childTnLst>
                                    <p:set>
                                      <p:cBhvr override="childStyle">
                                        <p:cTn id="8"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0146" y="1417638"/>
            <a:ext cx="8056384" cy="5367965"/>
          </a:xfrm>
          <a:prstGeom prst="rect">
            <a:avLst/>
          </a:prstGeom>
        </p:spPr>
      </p:pic>
      <p:sp>
        <p:nvSpPr>
          <p:cNvPr id="5" name="Title 1"/>
          <p:cNvSpPr txBox="1">
            <a:spLocks/>
          </p:cNvSpPr>
          <p:nvPr/>
        </p:nvSpPr>
        <p:spPr>
          <a:xfrm>
            <a:off x="404671" y="310468"/>
            <a:ext cx="8396013" cy="59627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en-US" sz="2800" dirty="0" smtClean="0">
                <a:solidFill>
                  <a:srgbClr val="488FCD"/>
                </a:solidFill>
              </a:rPr>
              <a:t>一个创意的内涵</a:t>
            </a:r>
            <a:endParaRPr lang="en-US" sz="2800" dirty="0">
              <a:solidFill>
                <a:srgbClr val="488FCD"/>
              </a:solidFill>
            </a:endParaRPr>
          </a:p>
        </p:txBody>
      </p:sp>
    </p:spTree>
    <p:extLst>
      <p:ext uri="{BB962C8B-B14F-4D97-AF65-F5344CB8AC3E}">
        <p14:creationId xmlns:p14="http://schemas.microsoft.com/office/powerpoint/2010/main" val="10398188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174263"/>
            <a:ext cx="8209842" cy="5683737"/>
          </a:xfrm>
          <a:prstGeom prst="rect">
            <a:avLst/>
          </a:prstGeom>
        </p:spPr>
      </p:pic>
      <p:sp>
        <p:nvSpPr>
          <p:cNvPr id="5" name="Title 1"/>
          <p:cNvSpPr txBox="1">
            <a:spLocks/>
          </p:cNvSpPr>
          <p:nvPr/>
        </p:nvSpPr>
        <p:spPr>
          <a:xfrm>
            <a:off x="404671" y="310468"/>
            <a:ext cx="8396013" cy="59627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smtClean="0">
                <a:solidFill>
                  <a:srgbClr val="488FCD"/>
                </a:solidFill>
              </a:rPr>
              <a:t>创意配置平台</a:t>
            </a:r>
            <a:endParaRPr lang="en-US" sz="2800" dirty="0">
              <a:solidFill>
                <a:srgbClr val="488FCD"/>
              </a:solidFill>
            </a:endParaRPr>
          </a:p>
        </p:txBody>
      </p:sp>
    </p:spTree>
    <p:extLst>
      <p:ext uri="{BB962C8B-B14F-4D97-AF65-F5344CB8AC3E}">
        <p14:creationId xmlns:p14="http://schemas.microsoft.com/office/powerpoint/2010/main" val="10144398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4671" y="1277195"/>
            <a:ext cx="8396013" cy="4347129"/>
          </a:xfrm>
          <a:prstGeom prst="rect">
            <a:avLst/>
          </a:prstGeom>
        </p:spPr>
      </p:pic>
      <p:sp>
        <p:nvSpPr>
          <p:cNvPr id="5" name="Title 1"/>
          <p:cNvSpPr txBox="1">
            <a:spLocks/>
          </p:cNvSpPr>
          <p:nvPr/>
        </p:nvSpPr>
        <p:spPr>
          <a:xfrm>
            <a:off x="404671" y="310468"/>
            <a:ext cx="8396013" cy="59627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smtClean="0">
                <a:solidFill>
                  <a:srgbClr val="488FCD"/>
                </a:solidFill>
              </a:rPr>
              <a:t>灵活数据接入</a:t>
            </a:r>
            <a:endParaRPr lang="en-US" sz="2800" dirty="0">
              <a:solidFill>
                <a:srgbClr val="488FCD"/>
              </a:solidFill>
            </a:endParaRPr>
          </a:p>
        </p:txBody>
      </p:sp>
    </p:spTree>
    <p:extLst>
      <p:ext uri="{BB962C8B-B14F-4D97-AF65-F5344CB8AC3E}">
        <p14:creationId xmlns:p14="http://schemas.microsoft.com/office/powerpoint/2010/main" val="16142452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1267578"/>
            <a:ext cx="6669828" cy="5442394"/>
          </a:xfrm>
          <a:prstGeom prst="rect">
            <a:avLst/>
          </a:prstGeom>
        </p:spPr>
      </p:pic>
      <p:sp>
        <p:nvSpPr>
          <p:cNvPr id="5" name="Title 1"/>
          <p:cNvSpPr txBox="1">
            <a:spLocks/>
          </p:cNvSpPr>
          <p:nvPr/>
        </p:nvSpPr>
        <p:spPr>
          <a:xfrm>
            <a:off x="404671" y="310468"/>
            <a:ext cx="8396013" cy="59627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smtClean="0">
                <a:solidFill>
                  <a:srgbClr val="488FCD"/>
                </a:solidFill>
              </a:rPr>
              <a:t>效果分析反馈</a:t>
            </a:r>
            <a:endParaRPr lang="en-US" sz="2800" dirty="0">
              <a:solidFill>
                <a:srgbClr val="488FCD"/>
              </a:solidFill>
            </a:endParaRPr>
          </a:p>
        </p:txBody>
      </p:sp>
    </p:spTree>
    <p:extLst>
      <p:ext uri="{BB962C8B-B14F-4D97-AF65-F5344CB8AC3E}">
        <p14:creationId xmlns:p14="http://schemas.microsoft.com/office/powerpoint/2010/main" val="26026324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en-US" altLang="en-US" sz="2800" dirty="0" smtClean="0"/>
              <a:t>高性能的创意</a:t>
            </a:r>
            <a:endParaRPr lang="en-US" sz="2800" dirty="0"/>
          </a:p>
        </p:txBody>
      </p:sp>
      <p:pic>
        <p:nvPicPr>
          <p:cNvPr id="3" name="Picture 2"/>
          <p:cNvPicPr>
            <a:picLocks noChangeAspect="1"/>
          </p:cNvPicPr>
          <p:nvPr/>
        </p:nvPicPr>
        <p:blipFill>
          <a:blip r:embed="rId3"/>
          <a:stretch>
            <a:fillRect/>
          </a:stretch>
        </p:blipFill>
        <p:spPr>
          <a:xfrm>
            <a:off x="277375" y="2107074"/>
            <a:ext cx="7036441" cy="4551428"/>
          </a:xfrm>
          <a:prstGeom prst="rect">
            <a:avLst/>
          </a:prstGeom>
        </p:spPr>
      </p:pic>
      <p:sp>
        <p:nvSpPr>
          <p:cNvPr id="4" name="TextBox 3"/>
          <p:cNvSpPr txBox="1"/>
          <p:nvPr/>
        </p:nvSpPr>
        <p:spPr>
          <a:xfrm>
            <a:off x="61396" y="906746"/>
            <a:ext cx="9358399" cy="1200328"/>
          </a:xfrm>
          <a:prstGeom prst="rect">
            <a:avLst/>
          </a:prstGeom>
          <a:noFill/>
        </p:spPr>
        <p:txBody>
          <a:bodyPr wrap="square" rtlCol="0">
            <a:spAutoFit/>
          </a:bodyPr>
          <a:lstStyle/>
          <a:p>
            <a:r>
              <a:rPr lang="en-US" sz="2400" dirty="0" smtClean="0">
                <a:solidFill>
                  <a:srgbClr val="488FCD"/>
                </a:solidFill>
              </a:rPr>
              <a:t>“</a:t>
            </a:r>
            <a:r>
              <a:rPr lang="en-US" sz="2400" dirty="0">
                <a:solidFill>
                  <a:srgbClr val="488FCD"/>
                </a:solidFill>
              </a:rPr>
              <a:t>JavaScript’s new life is as a compilation target</a:t>
            </a:r>
            <a:r>
              <a:rPr lang="en-US" sz="2400" dirty="0" smtClean="0">
                <a:solidFill>
                  <a:srgbClr val="488FCD"/>
                </a:solidFill>
              </a:rPr>
              <a:t>.</a:t>
            </a:r>
            <a:r>
              <a:rPr lang="zh-CN" altLang="en-US" sz="2400" dirty="0" smtClean="0">
                <a:solidFill>
                  <a:srgbClr val="488FCD"/>
                </a:solidFill>
              </a:rPr>
              <a:t>（</a:t>
            </a:r>
            <a:r>
              <a:rPr lang="en-US" altLang="zh-CN" sz="2400" dirty="0" smtClean="0">
                <a:solidFill>
                  <a:srgbClr val="488FCD"/>
                </a:solidFill>
              </a:rPr>
              <a:t>JavaScript</a:t>
            </a:r>
            <a:r>
              <a:rPr lang="zh-CN" altLang="en-US" sz="2400" dirty="0" smtClean="0">
                <a:solidFill>
                  <a:srgbClr val="488FCD"/>
                </a:solidFill>
              </a:rPr>
              <a:t>将作为编译目标语言获得新生）</a:t>
            </a:r>
            <a:r>
              <a:rPr lang="en-US" sz="2400" dirty="0" smtClean="0">
                <a:solidFill>
                  <a:srgbClr val="488FCD"/>
                </a:solidFill>
              </a:rPr>
              <a:t>”</a:t>
            </a:r>
            <a:r>
              <a:rPr lang="en-US" sz="2400" dirty="0" smtClean="0">
                <a:solidFill>
                  <a:srgbClr val="488FCD"/>
                </a:solidFill>
              </a:rPr>
              <a:t>—</a:t>
            </a:r>
            <a:r>
              <a:rPr lang="en-US" sz="2400" dirty="0" smtClean="0">
                <a:solidFill>
                  <a:srgbClr val="488FCD"/>
                </a:solidFill>
                <a:hlinkClick r:id="rId4"/>
              </a:rPr>
              <a:t>JavaScript</a:t>
            </a:r>
            <a:r>
              <a:rPr lang="zh-CN" altLang="en-US" sz="2400" dirty="0" smtClean="0">
                <a:solidFill>
                  <a:srgbClr val="488FCD"/>
                </a:solidFill>
                <a:hlinkClick r:id="rId4"/>
              </a:rPr>
              <a:t>的死与生</a:t>
            </a:r>
            <a:endParaRPr lang="en-US" altLang="zh-CN" sz="2400" dirty="0" smtClean="0">
              <a:solidFill>
                <a:srgbClr val="488FCD"/>
              </a:solidFill>
            </a:endParaRPr>
          </a:p>
          <a:p>
            <a:r>
              <a:rPr lang="zh-CN" altLang="en-US" sz="2400" dirty="0" smtClean="0">
                <a:solidFill>
                  <a:srgbClr val="488FCD"/>
                </a:solidFill>
              </a:rPr>
              <a:t>创意中心既是一个创意编译器，集成需要的类产出性能最佳的创意</a:t>
            </a:r>
            <a:endParaRPr lang="en-US" sz="2400" dirty="0">
              <a:solidFill>
                <a:srgbClr val="488FCD"/>
              </a:solidFill>
            </a:endParaRPr>
          </a:p>
        </p:txBody>
      </p:sp>
    </p:spTree>
    <p:extLst>
      <p:ext uri="{BB962C8B-B14F-4D97-AF65-F5344CB8AC3E}">
        <p14:creationId xmlns:p14="http://schemas.microsoft.com/office/powerpoint/2010/main" val="313757693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en-US" altLang="en-US" sz="2800" dirty="0" smtClean="0"/>
              <a:t>高性能的创意</a:t>
            </a:r>
            <a:r>
              <a:rPr lang="zh-CN" altLang="en-US" sz="2800" dirty="0" smtClean="0"/>
              <a:t>轻盈稳定如一张静态图片</a:t>
            </a:r>
            <a:endParaRPr lang="en-US" sz="2800" dirty="0"/>
          </a:p>
        </p:txBody>
      </p:sp>
      <p:pic>
        <p:nvPicPr>
          <p:cNvPr id="6" name="Picture 5"/>
          <p:cNvPicPr>
            <a:picLocks noChangeAspect="1"/>
          </p:cNvPicPr>
          <p:nvPr/>
        </p:nvPicPr>
        <p:blipFill>
          <a:blip r:embed="rId2"/>
          <a:stretch>
            <a:fillRect/>
          </a:stretch>
        </p:blipFill>
        <p:spPr>
          <a:xfrm>
            <a:off x="6334499" y="906746"/>
            <a:ext cx="5367323" cy="4710100"/>
          </a:xfrm>
          <a:prstGeom prst="rect">
            <a:avLst/>
          </a:prstGeom>
          <a:effectLst>
            <a:outerShdw blurRad="50800" dist="38100" dir="2700000" algn="tl" rotWithShape="0">
              <a:srgbClr val="000000">
                <a:alpha val="43000"/>
              </a:srgbClr>
            </a:outerShdw>
          </a:effectLst>
        </p:spPr>
      </p:pic>
      <p:sp>
        <p:nvSpPr>
          <p:cNvPr id="8" name="TextBox 7"/>
          <p:cNvSpPr txBox="1"/>
          <p:nvPr/>
        </p:nvSpPr>
        <p:spPr>
          <a:xfrm>
            <a:off x="257457" y="906746"/>
            <a:ext cx="6077042" cy="6001642"/>
          </a:xfrm>
          <a:prstGeom prst="rect">
            <a:avLst/>
          </a:prstGeom>
          <a:noFill/>
        </p:spPr>
        <p:txBody>
          <a:bodyPr wrap="square" rtlCol="0">
            <a:spAutoFit/>
          </a:bodyPr>
          <a:lstStyle/>
          <a:p>
            <a:r>
              <a:rPr lang="zh-CN" altLang="en-US" sz="2400" dirty="0" smtClean="0">
                <a:solidFill>
                  <a:srgbClr val="488FCD"/>
                </a:solidFill>
              </a:rPr>
              <a:t>基础类库：</a:t>
            </a:r>
            <a:endParaRPr lang="en-US" altLang="zh-CN" sz="2400" dirty="0" smtClean="0">
              <a:solidFill>
                <a:srgbClr val="488FCD"/>
              </a:solidFill>
            </a:endParaRPr>
          </a:p>
          <a:p>
            <a:pPr marL="342900" indent="-342900">
              <a:buFont typeface="Wingdings" charset="2"/>
              <a:buChar char="Ø"/>
            </a:pPr>
            <a:r>
              <a:rPr lang="en-US" altLang="zh-CN" sz="2400" dirty="0" smtClean="0">
                <a:solidFill>
                  <a:srgbClr val="488FCD"/>
                </a:solidFill>
              </a:rPr>
              <a:t>Loader</a:t>
            </a:r>
            <a:r>
              <a:rPr lang="zh-CN" altLang="en-US" sz="2400" dirty="0" smtClean="0">
                <a:solidFill>
                  <a:srgbClr val="488FCD"/>
                </a:solidFill>
              </a:rPr>
              <a:t>：</a:t>
            </a:r>
            <a:r>
              <a:rPr lang="en-US" altLang="zh-CN" sz="2400" dirty="0" err="1" smtClean="0">
                <a:solidFill>
                  <a:srgbClr val="488FCD"/>
                </a:solidFill>
              </a:rPr>
              <a:t>SeaJS</a:t>
            </a:r>
            <a:endParaRPr lang="en-US" altLang="zh-CN" sz="2400" dirty="0" smtClean="0">
              <a:solidFill>
                <a:srgbClr val="488FCD"/>
              </a:solidFill>
            </a:endParaRPr>
          </a:p>
          <a:p>
            <a:pPr marL="342900" indent="-342900">
              <a:buFont typeface="Wingdings" charset="2"/>
              <a:buChar char="Ø"/>
            </a:pPr>
            <a:r>
              <a:rPr lang="zh-CN" altLang="en-US" sz="2400" dirty="0" smtClean="0">
                <a:solidFill>
                  <a:srgbClr val="488FCD"/>
                </a:solidFill>
              </a:rPr>
              <a:t>模板引擎：</a:t>
            </a:r>
            <a:r>
              <a:rPr lang="en-US" altLang="zh-CN" sz="2400" dirty="0" smtClean="0">
                <a:solidFill>
                  <a:srgbClr val="488FCD"/>
                </a:solidFill>
              </a:rPr>
              <a:t>Mustache</a:t>
            </a:r>
          </a:p>
          <a:p>
            <a:endParaRPr lang="en-US" sz="2400" dirty="0" smtClean="0">
              <a:solidFill>
                <a:srgbClr val="488FCD"/>
              </a:solidFill>
            </a:endParaRPr>
          </a:p>
          <a:p>
            <a:r>
              <a:rPr lang="zh-CN" altLang="en-US" sz="2400" dirty="0" smtClean="0">
                <a:solidFill>
                  <a:srgbClr val="488FCD"/>
                </a:solidFill>
              </a:rPr>
              <a:t>高复用</a:t>
            </a:r>
            <a:r>
              <a:rPr lang="en-US" altLang="zh-CN" sz="2400" dirty="0" smtClean="0">
                <a:solidFill>
                  <a:srgbClr val="488FCD"/>
                </a:solidFill>
              </a:rPr>
              <a:t>:</a:t>
            </a:r>
            <a:endParaRPr lang="en-US" sz="2400" dirty="0" smtClean="0">
              <a:solidFill>
                <a:srgbClr val="488FCD"/>
              </a:solidFill>
            </a:endParaRPr>
          </a:p>
          <a:p>
            <a:pPr marL="342900" indent="-342900">
              <a:buFont typeface="Wingdings" charset="2"/>
              <a:buChar char="Ø"/>
            </a:pPr>
            <a:r>
              <a:rPr lang="zh-CN" altLang="en-US" sz="2400" dirty="0" smtClean="0">
                <a:solidFill>
                  <a:srgbClr val="488FCD"/>
                </a:solidFill>
              </a:rPr>
              <a:t>一个模块来自创意定制平台定制产生</a:t>
            </a:r>
            <a:endParaRPr lang="en-US" altLang="zh-CN" sz="2400" dirty="0" smtClean="0">
              <a:solidFill>
                <a:srgbClr val="488FCD"/>
              </a:solidFill>
            </a:endParaRPr>
          </a:p>
          <a:p>
            <a:pPr marL="342900" indent="-342900">
              <a:buFont typeface="Wingdings" charset="2"/>
              <a:buChar char="Ø"/>
            </a:pPr>
            <a:r>
              <a:rPr lang="zh-CN" altLang="en-US" sz="2400" dirty="0" smtClean="0">
                <a:solidFill>
                  <a:srgbClr val="488FCD"/>
                </a:solidFill>
              </a:rPr>
              <a:t>其余模块皆可重用</a:t>
            </a:r>
            <a:endParaRPr lang="en-US" altLang="zh-CN" sz="2400" dirty="0" smtClean="0">
              <a:solidFill>
                <a:srgbClr val="488FCD"/>
              </a:solidFill>
            </a:endParaRPr>
          </a:p>
          <a:p>
            <a:endParaRPr lang="en-US" altLang="zh-CN" sz="2400" dirty="0" smtClean="0">
              <a:solidFill>
                <a:srgbClr val="488FCD"/>
              </a:solidFill>
            </a:endParaRPr>
          </a:p>
          <a:p>
            <a:r>
              <a:rPr lang="zh-CN" altLang="en-US" sz="2400" dirty="0" smtClean="0">
                <a:solidFill>
                  <a:srgbClr val="488FCD"/>
                </a:solidFill>
              </a:rPr>
              <a:t>性能：</a:t>
            </a:r>
            <a:endParaRPr lang="en-US" sz="2400" dirty="0">
              <a:solidFill>
                <a:srgbClr val="488FCD"/>
              </a:solidFill>
            </a:endParaRPr>
          </a:p>
          <a:p>
            <a:pPr marL="342900" indent="-342900">
              <a:buFont typeface="Wingdings" charset="2"/>
              <a:buChar char="Ø"/>
            </a:pPr>
            <a:r>
              <a:rPr lang="zh-CN" altLang="en-US" sz="2400" dirty="0" smtClean="0">
                <a:solidFill>
                  <a:srgbClr val="488FCD"/>
                </a:solidFill>
              </a:rPr>
              <a:t>只有一个纯静态</a:t>
            </a:r>
            <a:r>
              <a:rPr lang="en-US" altLang="zh-CN" sz="2400" dirty="0" smtClean="0">
                <a:solidFill>
                  <a:srgbClr val="488FCD"/>
                </a:solidFill>
              </a:rPr>
              <a:t>http</a:t>
            </a:r>
            <a:r>
              <a:rPr lang="zh-CN" altLang="en-US" sz="2400" dirty="0" smtClean="0">
                <a:solidFill>
                  <a:srgbClr val="488FCD"/>
                </a:solidFill>
              </a:rPr>
              <a:t>请求（动态数据源的创意多一个动态数据请求）</a:t>
            </a:r>
            <a:endParaRPr lang="en-US" altLang="zh-CN" sz="2400" dirty="0" smtClean="0">
              <a:solidFill>
                <a:srgbClr val="488FCD"/>
              </a:solidFill>
            </a:endParaRPr>
          </a:p>
          <a:p>
            <a:pPr marL="342900" indent="-342900">
              <a:buFont typeface="Wingdings" charset="2"/>
              <a:buChar char="Ø"/>
            </a:pPr>
            <a:r>
              <a:rPr lang="zh-CN" altLang="en-US" sz="2400" dirty="0" smtClean="0">
                <a:solidFill>
                  <a:srgbClr val="488FCD"/>
                </a:solidFill>
              </a:rPr>
              <a:t>整体加载量</a:t>
            </a:r>
            <a:r>
              <a:rPr lang="en-US" altLang="zh-CN" sz="2400" dirty="0" smtClean="0">
                <a:solidFill>
                  <a:srgbClr val="488FCD"/>
                </a:solidFill>
              </a:rPr>
              <a:t>&lt;10k,</a:t>
            </a:r>
            <a:r>
              <a:rPr lang="zh-CN" altLang="en-US" sz="2400" dirty="0" smtClean="0">
                <a:solidFill>
                  <a:srgbClr val="488FCD"/>
                </a:solidFill>
              </a:rPr>
              <a:t>小于任一张商品图片</a:t>
            </a:r>
            <a:endParaRPr lang="en-US" altLang="zh-CN" sz="2400" dirty="0" smtClean="0">
              <a:solidFill>
                <a:srgbClr val="488FCD"/>
              </a:solidFill>
            </a:endParaRPr>
          </a:p>
          <a:p>
            <a:endParaRPr lang="en-US" sz="2400" dirty="0">
              <a:solidFill>
                <a:srgbClr val="488FCD"/>
              </a:solidFill>
            </a:endParaRPr>
          </a:p>
          <a:p>
            <a:r>
              <a:rPr lang="zh-CN" altLang="en-US" sz="2400" dirty="0" smtClean="0">
                <a:solidFill>
                  <a:srgbClr val="488FCD"/>
                </a:solidFill>
              </a:rPr>
              <a:t>稳定性：</a:t>
            </a:r>
            <a:endParaRPr lang="en-US" altLang="zh-CN" sz="2400" dirty="0" smtClean="0">
              <a:solidFill>
                <a:srgbClr val="488FCD"/>
              </a:solidFill>
            </a:endParaRPr>
          </a:p>
          <a:p>
            <a:pPr marL="342900" indent="-342900">
              <a:buFont typeface="Wingdings" charset="2"/>
              <a:buChar char="Ø"/>
            </a:pPr>
            <a:r>
              <a:rPr lang="zh-CN" altLang="en-US" sz="2400" dirty="0" smtClean="0">
                <a:solidFill>
                  <a:srgbClr val="488FCD"/>
                </a:solidFill>
              </a:rPr>
              <a:t>创意不依赖统一展现核心，稳定性如</a:t>
            </a:r>
            <a:r>
              <a:rPr lang="en-US" altLang="zh-CN" sz="2400" dirty="0" smtClean="0">
                <a:solidFill>
                  <a:srgbClr val="488FCD"/>
                </a:solidFill>
              </a:rPr>
              <a:t>CDN</a:t>
            </a:r>
            <a:r>
              <a:rPr lang="zh-CN" altLang="en-US" sz="2400" dirty="0" smtClean="0">
                <a:solidFill>
                  <a:srgbClr val="488FCD"/>
                </a:solidFill>
              </a:rPr>
              <a:t>上一张普通商品图片</a:t>
            </a:r>
            <a:endParaRPr lang="en-US" sz="2400" dirty="0">
              <a:solidFill>
                <a:srgbClr val="488FCD"/>
              </a:solidFill>
            </a:endParaRPr>
          </a:p>
        </p:txBody>
      </p:sp>
    </p:spTree>
    <p:extLst>
      <p:ext uri="{BB962C8B-B14F-4D97-AF65-F5344CB8AC3E}">
        <p14:creationId xmlns:p14="http://schemas.microsoft.com/office/powerpoint/2010/main" val="199826940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en-US" sz="2800" dirty="0" smtClean="0"/>
              <a:t>创意中心</a:t>
            </a:r>
            <a:r>
              <a:rPr lang="en-US" sz="2800" dirty="0"/>
              <a:t> </a:t>
            </a:r>
            <a:r>
              <a:rPr lang="en-US" sz="2800" dirty="0" smtClean="0"/>
              <a:t>–</a:t>
            </a:r>
            <a:r>
              <a:rPr lang="en-US" sz="2800" dirty="0" smtClean="0"/>
              <a:t> </a:t>
            </a:r>
            <a:r>
              <a:rPr lang="zh-CN" altLang="en-US" sz="2800" dirty="0" smtClean="0"/>
              <a:t>稳定高速发展产品线下的精细运作</a:t>
            </a:r>
            <a:endParaRPr lang="en-US" sz="2800" dirty="0"/>
          </a:p>
        </p:txBody>
      </p:sp>
      <p:sp>
        <p:nvSpPr>
          <p:cNvPr id="8" name="TextBox 7"/>
          <p:cNvSpPr txBox="1"/>
          <p:nvPr/>
        </p:nvSpPr>
        <p:spPr>
          <a:xfrm>
            <a:off x="257457" y="1322244"/>
            <a:ext cx="8543227" cy="3416320"/>
          </a:xfrm>
          <a:prstGeom prst="rect">
            <a:avLst/>
          </a:prstGeom>
          <a:noFill/>
        </p:spPr>
        <p:txBody>
          <a:bodyPr wrap="square" rtlCol="0">
            <a:spAutoFit/>
          </a:bodyPr>
          <a:lstStyle/>
          <a:p>
            <a:r>
              <a:rPr lang="zh-CN" altLang="en-US" sz="2400" dirty="0" smtClean="0">
                <a:solidFill>
                  <a:srgbClr val="488FCD"/>
                </a:solidFill>
              </a:rPr>
              <a:t>一条稳定高速发展的产品线，给我们三年、五年甚至更长时间将一个小点做扎实做通透。</a:t>
            </a:r>
            <a:endParaRPr lang="en-US" altLang="zh-CN" sz="2400" dirty="0" smtClean="0">
              <a:solidFill>
                <a:srgbClr val="488FCD"/>
              </a:solidFill>
            </a:endParaRPr>
          </a:p>
          <a:p>
            <a:endParaRPr lang="en-US" sz="2400" dirty="0">
              <a:solidFill>
                <a:srgbClr val="488FCD"/>
              </a:solidFill>
            </a:endParaRPr>
          </a:p>
          <a:p>
            <a:r>
              <a:rPr lang="zh-CN" altLang="en-US" sz="2400" dirty="0" smtClean="0">
                <a:solidFill>
                  <a:srgbClr val="488FCD"/>
                </a:solidFill>
              </a:rPr>
              <a:t>高速稳定体验优秀的创意给产品线带来更大的回报。（今年上线的一个结合数据分析，算法，引擎优化的一个动态创意展现产品，在淘宝站外拿到了</a:t>
            </a:r>
            <a:r>
              <a:rPr lang="en-US" altLang="zh-CN" sz="2400" dirty="0" smtClean="0">
                <a:solidFill>
                  <a:srgbClr val="488FCD"/>
                </a:solidFill>
              </a:rPr>
              <a:t>1%</a:t>
            </a:r>
            <a:r>
              <a:rPr lang="zh-CN" altLang="en-US" sz="2400" dirty="0" smtClean="0">
                <a:solidFill>
                  <a:srgbClr val="488FCD"/>
                </a:solidFill>
              </a:rPr>
              <a:t>的点击率。）</a:t>
            </a:r>
            <a:endParaRPr lang="en-US" altLang="zh-CN" sz="2400" dirty="0" smtClean="0">
              <a:solidFill>
                <a:srgbClr val="488FCD"/>
              </a:solidFill>
            </a:endParaRPr>
          </a:p>
          <a:p>
            <a:endParaRPr lang="en-US" sz="2400" dirty="0">
              <a:solidFill>
                <a:srgbClr val="488FCD"/>
              </a:solidFill>
            </a:endParaRPr>
          </a:p>
          <a:p>
            <a:r>
              <a:rPr lang="zh-CN" altLang="en-US" sz="2400" dirty="0" smtClean="0">
                <a:solidFill>
                  <a:srgbClr val="488FCD"/>
                </a:solidFill>
              </a:rPr>
              <a:t>创意中心的灵活定制功能已经和淘宝多条广告产品线十余种广告产品深入结合成为淘宝广告生态的重要一环。</a:t>
            </a:r>
            <a:endParaRPr lang="en-US" sz="2400" dirty="0">
              <a:solidFill>
                <a:srgbClr val="488FCD"/>
              </a:solidFill>
            </a:endParaRPr>
          </a:p>
        </p:txBody>
      </p:sp>
    </p:spTree>
    <p:extLst>
      <p:ext uri="{BB962C8B-B14F-4D97-AF65-F5344CB8AC3E}">
        <p14:creationId xmlns:p14="http://schemas.microsoft.com/office/powerpoint/2010/main" val="141540374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zh-CN" altLang="en-US" sz="2800" dirty="0" smtClean="0"/>
              <a:t>每</a:t>
            </a:r>
            <a:r>
              <a:rPr lang="en-US" sz="2800" dirty="0" smtClean="0"/>
              <a:t>日</a:t>
            </a:r>
            <a:r>
              <a:rPr lang="zh-CN" altLang="en-US" sz="2800" dirty="0" smtClean="0"/>
              <a:t>数十</a:t>
            </a:r>
            <a:r>
              <a:rPr lang="en-US" sz="2800" dirty="0" err="1" smtClean="0"/>
              <a:t>亿创意PV</a:t>
            </a:r>
            <a:r>
              <a:rPr lang="en-US" sz="2800" dirty="0" smtClean="0"/>
              <a:t> -- </a:t>
            </a:r>
            <a:r>
              <a:rPr lang="zh-CN" altLang="en-US" sz="2800" dirty="0" smtClean="0"/>
              <a:t>大淘宝技术体系的直接受益者</a:t>
            </a:r>
            <a:endParaRPr lang="en-US" sz="2800" dirty="0"/>
          </a:p>
        </p:txBody>
      </p:sp>
      <p:pic>
        <p:nvPicPr>
          <p:cNvPr id="4" name="Picture 3"/>
          <p:cNvPicPr>
            <a:picLocks noChangeAspect="1"/>
          </p:cNvPicPr>
          <p:nvPr/>
        </p:nvPicPr>
        <p:blipFill>
          <a:blip r:embed="rId3"/>
          <a:stretch>
            <a:fillRect/>
          </a:stretch>
        </p:blipFill>
        <p:spPr>
          <a:xfrm>
            <a:off x="4608696" y="4943074"/>
            <a:ext cx="3784600" cy="1206500"/>
          </a:xfrm>
          <a:prstGeom prst="rect">
            <a:avLst/>
          </a:prstGeom>
        </p:spPr>
      </p:pic>
      <p:pic>
        <p:nvPicPr>
          <p:cNvPr id="5" name="Picture 4"/>
          <p:cNvPicPr>
            <a:picLocks noChangeAspect="1"/>
          </p:cNvPicPr>
          <p:nvPr/>
        </p:nvPicPr>
        <p:blipFill>
          <a:blip r:embed="rId4"/>
          <a:stretch>
            <a:fillRect/>
          </a:stretch>
        </p:blipFill>
        <p:spPr>
          <a:xfrm>
            <a:off x="4608696" y="1057032"/>
            <a:ext cx="3327400" cy="1346200"/>
          </a:xfrm>
          <a:prstGeom prst="rect">
            <a:avLst/>
          </a:prstGeom>
        </p:spPr>
      </p:pic>
      <p:pic>
        <p:nvPicPr>
          <p:cNvPr id="9" name="Picture 8"/>
          <p:cNvPicPr>
            <a:picLocks noChangeAspect="1"/>
          </p:cNvPicPr>
          <p:nvPr/>
        </p:nvPicPr>
        <p:blipFill>
          <a:blip r:embed="rId5"/>
          <a:stretch>
            <a:fillRect/>
          </a:stretch>
        </p:blipFill>
        <p:spPr>
          <a:xfrm>
            <a:off x="1353126" y="3364678"/>
            <a:ext cx="2451100" cy="2336800"/>
          </a:xfrm>
          <a:prstGeom prst="rect">
            <a:avLst/>
          </a:prstGeom>
        </p:spPr>
      </p:pic>
      <p:pic>
        <p:nvPicPr>
          <p:cNvPr id="10" name="Picture 9"/>
          <p:cNvPicPr>
            <a:picLocks noChangeAspect="1"/>
          </p:cNvPicPr>
          <p:nvPr/>
        </p:nvPicPr>
        <p:blipFill>
          <a:blip r:embed="rId6"/>
          <a:stretch>
            <a:fillRect/>
          </a:stretch>
        </p:blipFill>
        <p:spPr>
          <a:xfrm>
            <a:off x="1400170" y="1393349"/>
            <a:ext cx="2159316" cy="749763"/>
          </a:xfrm>
          <a:prstGeom prst="rect">
            <a:avLst/>
          </a:prstGeom>
        </p:spPr>
      </p:pic>
      <p:sp>
        <p:nvSpPr>
          <p:cNvPr id="11" name="TextBox 10"/>
          <p:cNvSpPr txBox="1"/>
          <p:nvPr/>
        </p:nvSpPr>
        <p:spPr>
          <a:xfrm>
            <a:off x="4608696" y="2780098"/>
            <a:ext cx="2972657" cy="1446550"/>
          </a:xfrm>
          <a:prstGeom prst="rect">
            <a:avLst/>
          </a:prstGeom>
          <a:noFill/>
        </p:spPr>
        <p:txBody>
          <a:bodyPr wrap="none" rtlCol="0">
            <a:spAutoFit/>
          </a:bodyPr>
          <a:lstStyle/>
          <a:p>
            <a:r>
              <a:rPr lang="en-US" altLang="zh-CN" sz="8800" b="1" i="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reflection blurRad="6350" stA="55000" endA="300" endPos="45500" dir="5400000" sy="-100000" algn="bl" rotWithShape="0"/>
                </a:effectLst>
                <a:latin typeface="Bank Gothic"/>
                <a:cs typeface="Bank Gothic"/>
              </a:rPr>
              <a:t>Tair</a:t>
            </a:r>
            <a:endParaRPr lang="en-US" sz="8800" b="1" i="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reflection blurRad="6350" stA="55000" endA="300" endPos="45500" dir="5400000" sy="-100000" algn="bl" rotWithShape="0"/>
              </a:effectLst>
              <a:latin typeface="Bank Gothic"/>
              <a:cs typeface="Bank Gothic"/>
            </a:endParaRPr>
          </a:p>
        </p:txBody>
      </p:sp>
    </p:spTree>
    <p:extLst>
      <p:ext uri="{BB962C8B-B14F-4D97-AF65-F5344CB8AC3E}">
        <p14:creationId xmlns:p14="http://schemas.microsoft.com/office/powerpoint/2010/main" val="359848507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文本框 4"/>
          <p:cNvSpPr txBox="1"/>
          <p:nvPr/>
        </p:nvSpPr>
        <p:spPr>
          <a:xfrm>
            <a:off x="5808172" y="2995087"/>
            <a:ext cx="2990647" cy="553998"/>
          </a:xfrm>
          <a:prstGeom prst="rect">
            <a:avLst/>
          </a:prstGeom>
          <a:noFill/>
        </p:spPr>
        <p:txBody>
          <a:bodyPr wrap="square" rtlCol="0">
            <a:spAutoFit/>
          </a:bodyPr>
          <a:lstStyle/>
          <a:p>
            <a:r>
              <a:rPr kumimoji="1" lang="zh-CN" altLang="en-US" sz="3000" dirty="0" smtClean="0">
                <a:solidFill>
                  <a:srgbClr val="FFFFFF"/>
                </a:solidFill>
                <a:latin typeface="微软雅黑"/>
                <a:ea typeface="微软雅黑"/>
                <a:cs typeface="微软雅黑"/>
              </a:rPr>
              <a:t>回顾</a:t>
            </a:r>
            <a:endParaRPr kumimoji="1" lang="en-US" altLang="en-US" sz="3000" dirty="0" smtClean="0">
              <a:solidFill>
                <a:srgbClr val="FFFFFF"/>
              </a:solidFill>
              <a:latin typeface="微软雅黑"/>
              <a:ea typeface="微软雅黑"/>
              <a:cs typeface="微软雅黑"/>
            </a:endParaRPr>
          </a:p>
        </p:txBody>
      </p:sp>
    </p:spTree>
    <p:extLst>
      <p:ext uri="{BB962C8B-B14F-4D97-AF65-F5344CB8AC3E}">
        <p14:creationId xmlns:p14="http://schemas.microsoft.com/office/powerpoint/2010/main" val="149275232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41.png"/>
          <p:cNvPicPr>
            <a:picLocks noChangeAspect="1"/>
          </p:cNvPicPr>
          <p:nvPr/>
        </p:nvPicPr>
        <p:blipFill>
          <a:blip r:embed="rId3"/>
          <a:stretch>
            <a:fillRect/>
          </a:stretch>
        </p:blipFill>
        <p:spPr>
          <a:xfrm>
            <a:off x="31663" y="0"/>
            <a:ext cx="9112337" cy="6857999"/>
          </a:xfrm>
          <a:prstGeom prst="rect">
            <a:avLst/>
          </a:prstGeom>
        </p:spPr>
      </p:pic>
      <p:sp>
        <p:nvSpPr>
          <p:cNvPr id="2" name="Title 1"/>
          <p:cNvSpPr>
            <a:spLocks noGrp="1"/>
          </p:cNvSpPr>
          <p:nvPr>
            <p:ph type="ctrTitle"/>
          </p:nvPr>
        </p:nvSpPr>
        <p:spPr>
          <a:xfrm>
            <a:off x="404672" y="310468"/>
            <a:ext cx="7406674" cy="596278"/>
          </a:xfrm>
        </p:spPr>
        <p:txBody>
          <a:bodyPr>
            <a:normAutofit/>
          </a:bodyPr>
          <a:lstStyle/>
          <a:p>
            <a:r>
              <a:rPr lang="en-US" sz="2800" dirty="0" err="1" smtClean="0"/>
              <a:t>前端</a:t>
            </a:r>
            <a:r>
              <a:rPr lang="en-US" sz="2800" dirty="0" smtClean="0"/>
              <a:t> </a:t>
            </a:r>
            <a:r>
              <a:rPr lang="en-US" sz="1800" dirty="0" err="1" smtClean="0"/>
              <a:t>是整个广告系统中的一环</a:t>
            </a:r>
            <a:endParaRPr lang="en-US" sz="1800" dirty="0"/>
          </a:p>
        </p:txBody>
      </p:sp>
    </p:spTree>
    <p:extLst>
      <p:ext uri="{BB962C8B-B14F-4D97-AF65-F5344CB8AC3E}">
        <p14:creationId xmlns:p14="http://schemas.microsoft.com/office/powerpoint/2010/main" val="339096706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zh-CN" altLang="en-US" sz="2800" dirty="0" smtClean="0"/>
              <a:t>这些年我们</a:t>
            </a:r>
            <a:r>
              <a:rPr lang="zh-CN" altLang="en-US" sz="2800" dirty="0" smtClean="0"/>
              <a:t>做</a:t>
            </a:r>
            <a:r>
              <a:rPr lang="zh-CN" altLang="en-US" sz="2800" dirty="0" smtClean="0"/>
              <a:t>的不多</a:t>
            </a:r>
            <a:endParaRPr lang="en-US" sz="2800" dirty="0"/>
          </a:p>
        </p:txBody>
      </p:sp>
      <p:sp>
        <p:nvSpPr>
          <p:cNvPr id="3" name="Subtitle 2"/>
          <p:cNvSpPr>
            <a:spLocks noGrp="1"/>
          </p:cNvSpPr>
          <p:nvPr>
            <p:ph type="subTitle" idx="1"/>
          </p:nvPr>
        </p:nvSpPr>
        <p:spPr>
          <a:xfrm>
            <a:off x="404671" y="1134594"/>
            <a:ext cx="7465739" cy="4477335"/>
          </a:xfrm>
        </p:spPr>
        <p:txBody>
          <a:bodyPr>
            <a:normAutofit/>
          </a:bodyPr>
          <a:lstStyle/>
          <a:p>
            <a:pPr marL="457200" indent="-457200">
              <a:buFont typeface="Wingdings" charset="2"/>
              <a:buChar char="Ø"/>
            </a:pPr>
            <a:r>
              <a:rPr lang="zh-CN" altLang="en-US" sz="2800" dirty="0" smtClean="0"/>
              <a:t>解决第三方广告代码中的脚本阻滞问题</a:t>
            </a:r>
            <a:endParaRPr lang="en-US" altLang="zh-CN" sz="2800" dirty="0" smtClean="0"/>
          </a:p>
          <a:p>
            <a:pPr marL="457200" indent="-457200">
              <a:buFont typeface="Wingdings" charset="2"/>
              <a:buChar char="Ø"/>
            </a:pPr>
            <a:r>
              <a:rPr lang="zh-CN" altLang="en-US" sz="2800" dirty="0" smtClean="0"/>
              <a:t>减化</a:t>
            </a:r>
            <a:r>
              <a:rPr lang="zh-CN" altLang="en-US" sz="2800" dirty="0" smtClean="0"/>
              <a:t>动态引擎中的业务逻辑，配合后台引擎优化</a:t>
            </a:r>
            <a:endParaRPr lang="en-US" altLang="zh-CN" sz="2800" dirty="0" smtClean="0"/>
          </a:p>
          <a:p>
            <a:pPr marL="457200" indent="-457200">
              <a:buFont typeface="Wingdings" charset="2"/>
              <a:buChar char="Ø"/>
            </a:pPr>
            <a:r>
              <a:rPr lang="zh-CN" altLang="en-US" sz="2800" dirty="0" smtClean="0"/>
              <a:t>高性能的创意平台</a:t>
            </a:r>
            <a:endParaRPr lang="en-US" altLang="zh-CN" sz="2800" dirty="0" smtClean="0"/>
          </a:p>
        </p:txBody>
      </p:sp>
    </p:spTree>
    <p:extLst>
      <p:ext uri="{BB962C8B-B14F-4D97-AF65-F5344CB8AC3E}">
        <p14:creationId xmlns:p14="http://schemas.microsoft.com/office/powerpoint/2010/main" val="400818850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en-US" altLang="en-US" sz="2800" dirty="0" smtClean="0"/>
              <a:t>产品生态当中的前端</a:t>
            </a:r>
            <a:endParaRPr lang="en-US" sz="2800" dirty="0"/>
          </a:p>
        </p:txBody>
      </p:sp>
      <p:sp>
        <p:nvSpPr>
          <p:cNvPr id="3" name="Subtitle 2"/>
          <p:cNvSpPr>
            <a:spLocks noGrp="1"/>
          </p:cNvSpPr>
          <p:nvPr>
            <p:ph type="subTitle" idx="1"/>
          </p:nvPr>
        </p:nvSpPr>
        <p:spPr>
          <a:xfrm>
            <a:off x="404671" y="1134594"/>
            <a:ext cx="8133649" cy="4721015"/>
          </a:xfrm>
        </p:spPr>
        <p:txBody>
          <a:bodyPr>
            <a:normAutofit/>
          </a:bodyPr>
          <a:lstStyle/>
          <a:p>
            <a:pPr marL="457200" indent="-457200">
              <a:buFont typeface="Wingdings" charset="2"/>
              <a:buChar char="Ø"/>
            </a:pPr>
            <a:r>
              <a:rPr lang="zh-CN" altLang="en-US" sz="2800" dirty="0" smtClean="0"/>
              <a:t>前端要有自己的判断力</a:t>
            </a:r>
            <a:endParaRPr lang="en-US" altLang="zh-CN" sz="2800" dirty="0" smtClean="0"/>
          </a:p>
          <a:p>
            <a:pPr marL="457200" indent="-457200">
              <a:buFont typeface="Wingdings" charset="2"/>
              <a:buChar char="Ø"/>
            </a:pPr>
            <a:r>
              <a:rPr lang="zh-CN" altLang="en-US" sz="2800" dirty="0" smtClean="0"/>
              <a:t>与后端良性互动共同推进产品发展和性能优化</a:t>
            </a:r>
            <a:endParaRPr lang="en-US" altLang="zh-CN" sz="2800" dirty="0" smtClean="0"/>
          </a:p>
          <a:p>
            <a:pPr marL="457200" indent="-457200">
              <a:buFont typeface="Wingdings" charset="2"/>
              <a:buChar char="Ø"/>
            </a:pPr>
            <a:r>
              <a:rPr lang="zh-CN" altLang="en-US" sz="2800" dirty="0" smtClean="0"/>
              <a:t>淘宝广告前端与大淘宝技术在一条路上共同成长</a:t>
            </a:r>
            <a:endParaRPr lang="en-US" altLang="zh-CN" sz="2800" dirty="0" smtClean="0"/>
          </a:p>
          <a:p>
            <a:pPr marL="457200" indent="-457200">
              <a:buFont typeface="Wingdings" charset="2"/>
              <a:buChar char="Ø"/>
            </a:pPr>
            <a:r>
              <a:rPr lang="zh-CN" altLang="en-US" sz="2800" dirty="0" smtClean="0"/>
              <a:t>在一个稳定高速发展的系统里，有</a:t>
            </a:r>
            <a:r>
              <a:rPr lang="zh-CN" altLang="en-US" sz="2800" smtClean="0"/>
              <a:t>更多的机会更多资源做精细化运作</a:t>
            </a:r>
            <a:endParaRPr lang="en-US" altLang="zh-CN" sz="2800" dirty="0" smtClean="0"/>
          </a:p>
          <a:p>
            <a:pPr marL="457200" indent="-457200">
              <a:buFont typeface="Wingdings" charset="2"/>
              <a:buChar char="Ø"/>
            </a:pPr>
            <a:endParaRPr lang="en-US" sz="2800" dirty="0"/>
          </a:p>
        </p:txBody>
      </p:sp>
    </p:spTree>
    <p:extLst>
      <p:ext uri="{BB962C8B-B14F-4D97-AF65-F5344CB8AC3E}">
        <p14:creationId xmlns:p14="http://schemas.microsoft.com/office/powerpoint/2010/main" val="54648342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文本框 4"/>
          <p:cNvSpPr txBox="1"/>
          <p:nvPr/>
        </p:nvSpPr>
        <p:spPr>
          <a:xfrm>
            <a:off x="4420065" y="2995087"/>
            <a:ext cx="6858000" cy="553998"/>
          </a:xfrm>
          <a:prstGeom prst="rect">
            <a:avLst/>
          </a:prstGeom>
          <a:noFill/>
        </p:spPr>
        <p:txBody>
          <a:bodyPr wrap="square" rtlCol="0">
            <a:spAutoFit/>
          </a:bodyPr>
          <a:lstStyle/>
          <a:p>
            <a:r>
              <a:rPr kumimoji="1" lang="en-US" altLang="zh-CN" sz="3000" dirty="0" smtClean="0">
                <a:solidFill>
                  <a:srgbClr val="FFFFFF"/>
                </a:solidFill>
                <a:latin typeface="微软雅黑"/>
                <a:ea typeface="微软雅黑"/>
                <a:cs typeface="微软雅黑"/>
              </a:rPr>
              <a:t>Q&amp;A</a:t>
            </a:r>
            <a:endParaRPr kumimoji="1" lang="zh-CN" altLang="en-US" sz="3000" dirty="0">
              <a:solidFill>
                <a:srgbClr val="FFFFFF"/>
              </a:solidFill>
              <a:latin typeface="微软雅黑"/>
              <a:ea typeface="微软雅黑"/>
              <a:cs typeface="微软雅黑"/>
            </a:endParaRPr>
          </a:p>
        </p:txBody>
      </p:sp>
      <p:sp>
        <p:nvSpPr>
          <p:cNvPr id="6" name="文本框 5"/>
          <p:cNvSpPr txBox="1"/>
          <p:nvPr/>
        </p:nvSpPr>
        <p:spPr>
          <a:xfrm>
            <a:off x="4518264" y="3623398"/>
            <a:ext cx="3709148" cy="246221"/>
          </a:xfrm>
          <a:prstGeom prst="rect">
            <a:avLst/>
          </a:prstGeom>
          <a:noFill/>
        </p:spPr>
        <p:txBody>
          <a:bodyPr wrap="square" rtlCol="0">
            <a:spAutoFit/>
          </a:bodyPr>
          <a:lstStyle/>
          <a:p>
            <a:r>
              <a:rPr kumimoji="1" lang="en-US" altLang="en-US" sz="1000" dirty="0" smtClean="0">
                <a:solidFill>
                  <a:srgbClr val="FFFFFF"/>
                </a:solidFill>
                <a:latin typeface="微软雅黑"/>
                <a:ea typeface="微软雅黑"/>
                <a:cs typeface="微软雅黑"/>
              </a:rPr>
              <a:t>提问环节标题</a:t>
            </a:r>
            <a:endParaRPr kumimoji="1" lang="zh-CN" altLang="en-US" sz="1000"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28048769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52498" y="3190473"/>
            <a:ext cx="1639003" cy="477054"/>
          </a:xfrm>
          <a:prstGeom prst="rect">
            <a:avLst/>
          </a:prstGeom>
          <a:noFill/>
        </p:spPr>
        <p:txBody>
          <a:bodyPr wrap="square" rtlCol="0">
            <a:spAutoFit/>
          </a:bodyPr>
          <a:lstStyle/>
          <a:p>
            <a:r>
              <a:rPr kumimoji="1" lang="zh-CN" altLang="en-US" sz="2500" dirty="0" smtClean="0">
                <a:solidFill>
                  <a:srgbClr val="FFFFFF"/>
                </a:solidFill>
                <a:latin typeface="微软雅黑"/>
                <a:ea typeface="微软雅黑"/>
                <a:cs typeface="微软雅黑"/>
              </a:rPr>
              <a:t>谢谢大家</a:t>
            </a:r>
            <a:endParaRPr kumimoji="1" lang="zh-CN" altLang="en-US" sz="2500" dirty="0">
              <a:solidFill>
                <a:srgbClr val="FFFFFF"/>
              </a:solidFill>
              <a:latin typeface="微软雅黑"/>
              <a:ea typeface="微软雅黑"/>
              <a:cs typeface="微软雅黑"/>
            </a:endParaRPr>
          </a:p>
        </p:txBody>
      </p:sp>
      <p:sp>
        <p:nvSpPr>
          <p:cNvPr id="6" name="文本框 5"/>
          <p:cNvSpPr txBox="1"/>
          <p:nvPr/>
        </p:nvSpPr>
        <p:spPr>
          <a:xfrm>
            <a:off x="4149508" y="3633271"/>
            <a:ext cx="844982" cy="246221"/>
          </a:xfrm>
          <a:prstGeom prst="rect">
            <a:avLst/>
          </a:prstGeom>
          <a:noFill/>
        </p:spPr>
        <p:txBody>
          <a:bodyPr wrap="square" rtlCol="0">
            <a:spAutoFit/>
          </a:bodyPr>
          <a:lstStyle/>
          <a:p>
            <a:r>
              <a:rPr kumimoji="1" lang="en-US" altLang="zh-CN" sz="1000" dirty="0" smtClean="0">
                <a:solidFill>
                  <a:srgbClr val="FFFFFF"/>
                </a:solidFill>
                <a:latin typeface="微软雅黑"/>
                <a:ea typeface="微软雅黑"/>
                <a:cs typeface="微软雅黑"/>
              </a:rPr>
              <a:t>Thank You</a:t>
            </a:r>
            <a:endParaRPr kumimoji="1" lang="zh-CN" altLang="en-US" sz="1000" dirty="0">
              <a:solidFill>
                <a:srgbClr val="FFFFFF"/>
              </a:solidFill>
              <a:latin typeface="微软雅黑"/>
              <a:ea typeface="微软雅黑"/>
              <a:cs typeface="微软雅黑"/>
            </a:endParaRPr>
          </a:p>
        </p:txBody>
      </p:sp>
      <p:pic>
        <p:nvPicPr>
          <p:cNvPr id="3" name="图片 2" descr="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9248426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zh-CN" altLang="en-US" sz="2800" dirty="0" smtClean="0"/>
              <a:t>在一个完备的系统里前端如何自处如何与后台互动</a:t>
            </a:r>
            <a:endParaRPr lang="en-US" sz="2800" dirty="0"/>
          </a:p>
        </p:txBody>
      </p:sp>
      <p:sp>
        <p:nvSpPr>
          <p:cNvPr id="3" name="Subtitle 2"/>
          <p:cNvSpPr>
            <a:spLocks noGrp="1"/>
          </p:cNvSpPr>
          <p:nvPr>
            <p:ph type="subTitle" idx="1"/>
          </p:nvPr>
        </p:nvSpPr>
        <p:spPr>
          <a:xfrm>
            <a:off x="404671" y="1134594"/>
            <a:ext cx="7465739" cy="4477335"/>
          </a:xfrm>
        </p:spPr>
        <p:txBody>
          <a:bodyPr>
            <a:normAutofit/>
          </a:bodyPr>
          <a:lstStyle/>
          <a:p>
            <a:endParaRPr lang="en-US" altLang="zh-CN" sz="2400" dirty="0" smtClean="0"/>
          </a:p>
          <a:p>
            <a:pPr marL="285750" indent="-285750">
              <a:buFont typeface="Wingdings" charset="2"/>
              <a:buChar char="Ø"/>
            </a:pPr>
            <a:r>
              <a:rPr lang="zh-CN" altLang="en-US" sz="2400" dirty="0" smtClean="0"/>
              <a:t>前端改进往往需要后台配合</a:t>
            </a:r>
            <a:r>
              <a:rPr lang="zh-CN" altLang="en-US" sz="2400" dirty="0" smtClean="0"/>
              <a:t>完成</a:t>
            </a:r>
            <a:endParaRPr lang="en-US" altLang="zh-CN" sz="2400" dirty="0" smtClean="0"/>
          </a:p>
          <a:p>
            <a:pPr marL="285750" indent="-285750">
              <a:buFont typeface="Wingdings" charset="2"/>
              <a:buChar char="Ø"/>
            </a:pPr>
            <a:r>
              <a:rPr lang="zh-CN" altLang="en-US" sz="2400" dirty="0"/>
              <a:t>选准改进的时机，</a:t>
            </a:r>
            <a:r>
              <a:rPr lang="zh-CN" altLang="en-US" sz="2400" dirty="0" smtClean="0"/>
              <a:t>切入点</a:t>
            </a:r>
            <a:endParaRPr lang="en-US" altLang="zh-CN" sz="2400" dirty="0" smtClean="0"/>
          </a:p>
          <a:p>
            <a:pPr marL="285750" indent="-285750">
              <a:buFont typeface="Wingdings" charset="2"/>
              <a:buChar char="Ø"/>
            </a:pPr>
            <a:endParaRPr lang="en-US" altLang="zh-CN" sz="2400" dirty="0"/>
          </a:p>
          <a:p>
            <a:pPr marL="285750" indent="-285750">
              <a:buFont typeface="Wingdings" charset="2"/>
              <a:buChar char="Ø"/>
            </a:pPr>
            <a:endParaRPr lang="en-US" altLang="zh-CN" sz="2400" dirty="0" smtClean="0"/>
          </a:p>
          <a:p>
            <a:pPr marL="285750" indent="-285750">
              <a:buFont typeface="Wingdings" charset="2"/>
              <a:buChar char="Ø"/>
            </a:pPr>
            <a:endParaRPr lang="en-US" altLang="zh-CN" sz="2400" dirty="0"/>
          </a:p>
          <a:p>
            <a:pPr marL="285750" indent="-285750">
              <a:buFont typeface="Wingdings" charset="2"/>
              <a:buChar char="Ø"/>
            </a:pPr>
            <a:r>
              <a:rPr lang="zh-CN" altLang="en-US" sz="2400" dirty="0" smtClean="0"/>
              <a:t>资源</a:t>
            </a:r>
            <a:r>
              <a:rPr lang="zh-CN" altLang="en-US" sz="2400" dirty="0" smtClean="0"/>
              <a:t>是永恒的话题</a:t>
            </a:r>
            <a:endParaRPr lang="en-US" altLang="zh-CN" sz="2400" dirty="0" smtClean="0"/>
          </a:p>
          <a:p>
            <a:pPr marL="285750" indent="-285750">
              <a:buFont typeface="Wingdings" charset="2"/>
              <a:buChar char="Ø"/>
            </a:pPr>
            <a:r>
              <a:rPr lang="zh-CN" altLang="en-US" sz="2400" dirty="0" smtClean="0"/>
              <a:t>找到核心问题，集中精力办大事</a:t>
            </a:r>
            <a:endParaRPr lang="en-US" altLang="zh-CN" sz="2400" dirty="0"/>
          </a:p>
        </p:txBody>
      </p:sp>
    </p:spTree>
    <p:extLst>
      <p:ext uri="{BB962C8B-B14F-4D97-AF65-F5344CB8AC3E}">
        <p14:creationId xmlns:p14="http://schemas.microsoft.com/office/powerpoint/2010/main" val="184671322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文本框 4"/>
          <p:cNvSpPr txBox="1"/>
          <p:nvPr/>
        </p:nvSpPr>
        <p:spPr>
          <a:xfrm>
            <a:off x="5808172" y="2995087"/>
            <a:ext cx="2990647" cy="553998"/>
          </a:xfrm>
          <a:prstGeom prst="rect">
            <a:avLst/>
          </a:prstGeom>
          <a:noFill/>
        </p:spPr>
        <p:txBody>
          <a:bodyPr wrap="square" rtlCol="0">
            <a:spAutoFit/>
          </a:bodyPr>
          <a:lstStyle/>
          <a:p>
            <a:r>
              <a:rPr kumimoji="1" lang="zh-CN" altLang="en-US" sz="3000" dirty="0" smtClean="0">
                <a:solidFill>
                  <a:srgbClr val="FFFFFF"/>
                </a:solidFill>
                <a:latin typeface="微软雅黑"/>
                <a:ea typeface="微软雅黑"/>
                <a:cs typeface="微软雅黑"/>
              </a:rPr>
              <a:t>核心问题在哪里</a:t>
            </a:r>
            <a:endParaRPr kumimoji="1" lang="en-US" altLang="en-US" sz="3000" dirty="0" smtClean="0">
              <a:solidFill>
                <a:srgbClr val="FFFFFF"/>
              </a:solidFill>
              <a:latin typeface="微软雅黑"/>
              <a:ea typeface="微软雅黑"/>
              <a:cs typeface="微软雅黑"/>
            </a:endParaRPr>
          </a:p>
        </p:txBody>
      </p:sp>
    </p:spTree>
    <p:extLst>
      <p:ext uri="{BB962C8B-B14F-4D97-AF65-F5344CB8AC3E}">
        <p14:creationId xmlns:p14="http://schemas.microsoft.com/office/powerpoint/2010/main" val="14288748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en-US" sz="2800" dirty="0" smtClean="0"/>
              <a:t>广告展现流程</a:t>
            </a:r>
            <a:endParaRPr lang="en-US" sz="2800" dirty="0"/>
          </a:p>
        </p:txBody>
      </p:sp>
      <p:sp>
        <p:nvSpPr>
          <p:cNvPr id="6" name="TextBox 5"/>
          <p:cNvSpPr txBox="1"/>
          <p:nvPr/>
        </p:nvSpPr>
        <p:spPr>
          <a:xfrm>
            <a:off x="118481" y="1215610"/>
            <a:ext cx="7662931" cy="1477328"/>
          </a:xfrm>
          <a:prstGeom prst="rect">
            <a:avLst/>
          </a:prstGeom>
          <a:solidFill>
            <a:srgbClr val="FFFFFF"/>
          </a:solidFill>
        </p:spPr>
        <p:txBody>
          <a:bodyPr wrap="square" rtlCol="0">
            <a:spAutoFit/>
          </a:bodyPr>
          <a:lstStyle/>
          <a:p>
            <a:r>
              <a:rPr lang="en-US" altLang="zh-CN" b="1" dirty="0" smtClean="0">
                <a:solidFill>
                  <a:schemeClr val="tx1">
                    <a:lumMod val="65000"/>
                    <a:lumOff val="35000"/>
                  </a:schemeClr>
                </a:solidFill>
                <a:latin typeface="Courier New" pitchFamily="49" charset="0"/>
                <a:ea typeface="楷体" pitchFamily="49" charset="-122"/>
                <a:cs typeface="Courier New" pitchFamily="49" charset="0"/>
              </a:rPr>
              <a:t>&lt;script&gt;</a:t>
            </a:r>
          </a:p>
          <a:p>
            <a:r>
              <a:rPr lang="en-US" altLang="zh-CN" b="1" dirty="0" smtClean="0">
                <a:solidFill>
                  <a:schemeClr val="tx1">
                    <a:lumMod val="65000"/>
                    <a:lumOff val="35000"/>
                  </a:schemeClr>
                </a:solidFill>
                <a:latin typeface="Courier New" pitchFamily="49" charset="0"/>
                <a:ea typeface="楷体" pitchFamily="49" charset="-122"/>
                <a:cs typeface="Courier New" pitchFamily="49" charset="0"/>
              </a:rPr>
              <a:t>    </a:t>
            </a:r>
            <a:r>
              <a:rPr lang="en-US" altLang="zh-CN" b="1" dirty="0" err="1" smtClean="0">
                <a:solidFill>
                  <a:schemeClr val="tx1">
                    <a:lumMod val="65000"/>
                    <a:lumOff val="35000"/>
                  </a:schemeClr>
                </a:solidFill>
                <a:latin typeface="Courier New" pitchFamily="49" charset="0"/>
                <a:ea typeface="楷体" pitchFamily="49" charset="-122"/>
                <a:cs typeface="Courier New" pitchFamily="49" charset="0"/>
              </a:rPr>
              <a:t>alimama_pid</a:t>
            </a:r>
            <a:r>
              <a:rPr lang="en-US" altLang="zh-CN" b="1" dirty="0" smtClean="0">
                <a:solidFill>
                  <a:schemeClr val="tx1">
                    <a:lumMod val="65000"/>
                    <a:lumOff val="35000"/>
                  </a:schemeClr>
                </a:solidFill>
                <a:latin typeface="Courier New" pitchFamily="49" charset="0"/>
                <a:ea typeface="楷体" pitchFamily="49" charset="-122"/>
                <a:cs typeface="Courier New" pitchFamily="49" charset="0"/>
              </a:rPr>
              <a:t>="</a:t>
            </a:r>
            <a:r>
              <a:rPr lang="en-US" altLang="zh-CN" b="1" dirty="0">
                <a:solidFill>
                  <a:schemeClr val="tx1">
                    <a:lumMod val="65000"/>
                    <a:lumOff val="35000"/>
                  </a:schemeClr>
                </a:solidFill>
                <a:latin typeface="Courier New" pitchFamily="49" charset="0"/>
                <a:ea typeface="楷体" pitchFamily="49" charset="-122"/>
                <a:cs typeface="Courier New" pitchFamily="49" charset="0"/>
              </a:rPr>
              <a:t>mm_1_2_3"; </a:t>
            </a:r>
            <a:endParaRPr lang="en-US" altLang="zh-CN" b="1" dirty="0" smtClean="0">
              <a:solidFill>
                <a:schemeClr val="tx1">
                  <a:lumMod val="65000"/>
                  <a:lumOff val="35000"/>
                </a:schemeClr>
              </a:solidFill>
              <a:latin typeface="Courier New" pitchFamily="49" charset="0"/>
              <a:ea typeface="楷体" pitchFamily="49" charset="-122"/>
              <a:cs typeface="Courier New" pitchFamily="49" charset="0"/>
            </a:endParaRPr>
          </a:p>
          <a:p>
            <a:r>
              <a:rPr lang="en-US" altLang="zh-CN" b="1" dirty="0" smtClean="0">
                <a:solidFill>
                  <a:schemeClr val="tx1">
                    <a:lumMod val="65000"/>
                    <a:lumOff val="35000"/>
                  </a:schemeClr>
                </a:solidFill>
                <a:latin typeface="Courier New" pitchFamily="49" charset="0"/>
                <a:ea typeface="楷体" pitchFamily="49" charset="-122"/>
                <a:cs typeface="Courier New" pitchFamily="49" charset="0"/>
              </a:rPr>
              <a:t>    </a:t>
            </a:r>
            <a:r>
              <a:rPr lang="en-US" altLang="zh-CN" b="1" dirty="0" err="1" smtClean="0">
                <a:solidFill>
                  <a:schemeClr val="tx1">
                    <a:lumMod val="65000"/>
                    <a:lumOff val="35000"/>
                  </a:schemeClr>
                </a:solidFill>
                <a:latin typeface="Courier New" pitchFamily="49" charset="0"/>
                <a:ea typeface="楷体" pitchFamily="49" charset="-122"/>
                <a:cs typeface="Courier New" pitchFamily="49" charset="0"/>
              </a:rPr>
              <a:t>alimama_width</a:t>
            </a:r>
            <a:r>
              <a:rPr lang="en-US" altLang="zh-CN" b="1" dirty="0" smtClean="0">
                <a:solidFill>
                  <a:schemeClr val="tx1">
                    <a:lumMod val="65000"/>
                    <a:lumOff val="35000"/>
                  </a:schemeClr>
                </a:solidFill>
                <a:latin typeface="Courier New" pitchFamily="49" charset="0"/>
                <a:ea typeface="楷体" pitchFamily="49" charset="-122"/>
                <a:cs typeface="Courier New" pitchFamily="49" charset="0"/>
              </a:rPr>
              <a:t>=270;alimama_height=390;  </a:t>
            </a:r>
          </a:p>
          <a:p>
            <a:r>
              <a:rPr lang="en-US" altLang="zh-CN" b="1" dirty="0" smtClean="0">
                <a:solidFill>
                  <a:schemeClr val="tx1">
                    <a:lumMod val="65000"/>
                    <a:lumOff val="35000"/>
                  </a:schemeClr>
                </a:solidFill>
                <a:latin typeface="Courier New" pitchFamily="49" charset="0"/>
                <a:ea typeface="楷体" pitchFamily="49" charset="-122"/>
                <a:cs typeface="Courier New" pitchFamily="49" charset="0"/>
              </a:rPr>
              <a:t>&lt;/script&gt; </a:t>
            </a:r>
          </a:p>
          <a:p>
            <a:r>
              <a:rPr lang="en-US" altLang="zh-CN" b="1" dirty="0" smtClean="0">
                <a:solidFill>
                  <a:schemeClr val="tx1">
                    <a:lumMod val="65000"/>
                    <a:lumOff val="35000"/>
                  </a:schemeClr>
                </a:solidFill>
                <a:latin typeface="Courier New" pitchFamily="49" charset="0"/>
                <a:ea typeface="楷体" pitchFamily="49" charset="-122"/>
                <a:cs typeface="Courier New" pitchFamily="49" charset="0"/>
              </a:rPr>
              <a:t>&lt;script src</a:t>
            </a:r>
            <a:r>
              <a:rPr lang="en-US" altLang="zh-CN" b="1" dirty="0">
                <a:solidFill>
                  <a:schemeClr val="tx1">
                    <a:lumMod val="65000"/>
                    <a:lumOff val="35000"/>
                  </a:schemeClr>
                </a:solidFill>
                <a:latin typeface="Courier New" pitchFamily="49" charset="0"/>
                <a:ea typeface="楷体" pitchFamily="49" charset="-122"/>
                <a:cs typeface="Courier New" pitchFamily="49" charset="0"/>
              </a:rPr>
              <a:t>="http</a:t>
            </a:r>
            <a:r>
              <a:rPr lang="en-US" altLang="zh-CN" b="1" dirty="0" smtClean="0">
                <a:solidFill>
                  <a:schemeClr val="tx1">
                    <a:lumMod val="65000"/>
                    <a:lumOff val="35000"/>
                  </a:schemeClr>
                </a:solidFill>
                <a:latin typeface="Courier New" pitchFamily="49" charset="0"/>
                <a:ea typeface="楷体" pitchFamily="49" charset="-122"/>
                <a:cs typeface="Courier New" pitchFamily="49" charset="0"/>
              </a:rPr>
              <a:t>://a.alimama.cn/</a:t>
            </a:r>
            <a:r>
              <a:rPr lang="en-US" altLang="zh-CN" b="1" dirty="0" err="1">
                <a:solidFill>
                  <a:schemeClr val="tx1">
                    <a:lumMod val="65000"/>
                    <a:lumOff val="35000"/>
                  </a:schemeClr>
                </a:solidFill>
                <a:latin typeface="Courier New" pitchFamily="49" charset="0"/>
                <a:ea typeface="楷体" pitchFamily="49" charset="-122"/>
                <a:cs typeface="Courier New" pitchFamily="49" charset="0"/>
              </a:rPr>
              <a:t>inf.js</a:t>
            </a:r>
            <a:r>
              <a:rPr lang="en-US" altLang="zh-CN" b="1" dirty="0">
                <a:solidFill>
                  <a:schemeClr val="tx1">
                    <a:lumMod val="65000"/>
                    <a:lumOff val="35000"/>
                  </a:schemeClr>
                </a:solidFill>
                <a:latin typeface="Courier New" pitchFamily="49" charset="0"/>
                <a:ea typeface="楷体" pitchFamily="49" charset="-122"/>
                <a:cs typeface="Courier New" pitchFamily="49" charset="0"/>
              </a:rPr>
              <a:t>"&gt;</a:t>
            </a:r>
            <a:r>
              <a:rPr lang="en-US" altLang="zh-CN" b="1" dirty="0" smtClean="0">
                <a:solidFill>
                  <a:schemeClr val="tx1">
                    <a:lumMod val="65000"/>
                    <a:lumOff val="35000"/>
                  </a:schemeClr>
                </a:solidFill>
                <a:latin typeface="Courier New" pitchFamily="49" charset="0"/>
                <a:ea typeface="楷体" pitchFamily="49" charset="-122"/>
                <a:cs typeface="Courier New" pitchFamily="49" charset="0"/>
              </a:rPr>
              <a:t>&lt;/script&gt;</a:t>
            </a:r>
          </a:p>
        </p:txBody>
      </p:sp>
      <p:sp>
        <p:nvSpPr>
          <p:cNvPr id="9" name="TextBox 8"/>
          <p:cNvSpPr txBox="1"/>
          <p:nvPr/>
        </p:nvSpPr>
        <p:spPr>
          <a:xfrm>
            <a:off x="152400" y="5968992"/>
            <a:ext cx="7629012" cy="646331"/>
          </a:xfrm>
          <a:prstGeom prst="rect">
            <a:avLst/>
          </a:prstGeom>
          <a:solidFill>
            <a:srgbClr val="FFFFFF"/>
          </a:solidFill>
        </p:spPr>
        <p:txBody>
          <a:bodyPr wrap="none" rtlCol="0">
            <a:spAutoFit/>
          </a:bodyPr>
          <a:lstStyle/>
          <a:p>
            <a:r>
              <a:rPr lang="en-US" altLang="zh-CN" b="1" dirty="0" smtClean="0">
                <a:solidFill>
                  <a:srgbClr val="595959"/>
                </a:solidFill>
                <a:latin typeface="Courier New" pitchFamily="49" charset="0"/>
                <a:ea typeface="楷体" pitchFamily="49" charset="-122"/>
                <a:cs typeface="Courier New" pitchFamily="49" charset="0"/>
              </a:rPr>
              <a:t>&lt;iframe(script) src="http://t.alimama.com/</a:t>
            </a:r>
            <a:r>
              <a:rPr lang="en-US" altLang="zh-CN" b="1" dirty="0" err="1" smtClean="0">
                <a:solidFill>
                  <a:srgbClr val="595959"/>
                </a:solidFill>
                <a:latin typeface="Courier New" pitchFamily="49" charset="0"/>
                <a:ea typeface="楷体" pitchFamily="49" charset="-122"/>
                <a:cs typeface="Courier New" pitchFamily="49" charset="0"/>
              </a:rPr>
              <a:t>a?i</a:t>
            </a:r>
            <a:r>
              <a:rPr lang="en-US" altLang="zh-CN" b="1" dirty="0" smtClean="0">
                <a:solidFill>
                  <a:srgbClr val="595959"/>
                </a:solidFill>
                <a:latin typeface="Courier New" pitchFamily="49" charset="0"/>
                <a:ea typeface="楷体" pitchFamily="49" charset="-122"/>
                <a:cs typeface="Courier New" pitchFamily="49" charset="0"/>
              </a:rPr>
              <a:t>=mm_1_2_3</a:t>
            </a:r>
          </a:p>
          <a:p>
            <a:r>
              <a:rPr lang="en-US" altLang="zh-CN" b="1" dirty="0" smtClean="0">
                <a:solidFill>
                  <a:srgbClr val="595959"/>
                </a:solidFill>
                <a:latin typeface="Courier New" pitchFamily="49" charset="0"/>
                <a:ea typeface="楷体" pitchFamily="49" charset="-122"/>
                <a:cs typeface="Courier New" pitchFamily="49" charset="0"/>
              </a:rPr>
              <a:t>&amp;</a:t>
            </a:r>
            <a:r>
              <a:rPr lang="en-US" altLang="zh-CN" b="1" dirty="0" err="1" smtClean="0">
                <a:solidFill>
                  <a:srgbClr val="595959"/>
                </a:solidFill>
                <a:latin typeface="Courier New" pitchFamily="49" charset="0"/>
                <a:ea typeface="楷体" pitchFamily="49" charset="-122"/>
                <a:cs typeface="Courier New" pitchFamily="49" charset="0"/>
              </a:rPr>
              <a:t>fv</a:t>
            </a:r>
            <a:r>
              <a:rPr lang="en-US" altLang="zh-CN" b="1" dirty="0" smtClean="0">
                <a:solidFill>
                  <a:srgbClr val="595959"/>
                </a:solidFill>
                <a:latin typeface="Courier New" pitchFamily="49" charset="0"/>
                <a:ea typeface="楷体" pitchFamily="49" charset="-122"/>
                <a:cs typeface="Courier New" pitchFamily="49" charset="0"/>
              </a:rPr>
              <a:t>=10.1&amp;rd=</a:t>
            </a:r>
            <a:r>
              <a:rPr lang="en-US" altLang="zh-CN" b="1" dirty="0" err="1" smtClean="0">
                <a:solidFill>
                  <a:srgbClr val="595959"/>
                </a:solidFill>
                <a:latin typeface="Courier New" pitchFamily="49" charset="0"/>
                <a:ea typeface="楷体" pitchFamily="49" charset="-122"/>
                <a:cs typeface="Courier New" pitchFamily="49" charset="0"/>
              </a:rPr>
              <a:t>xyz&amp;u</a:t>
            </a:r>
            <a:r>
              <a:rPr lang="en-US" altLang="zh-CN" b="1" dirty="0" smtClean="0">
                <a:solidFill>
                  <a:srgbClr val="595959"/>
                </a:solidFill>
                <a:latin typeface="Courier New" pitchFamily="49" charset="0"/>
                <a:ea typeface="楷体" pitchFamily="49" charset="-122"/>
                <a:cs typeface="Courier New" pitchFamily="49" charset="0"/>
              </a:rPr>
              <a:t>=a.com%2Fa.html"&gt;&lt;/iframe(script)&gt;</a:t>
            </a:r>
            <a:endParaRPr lang="zh-CN" altLang="en-US" b="1" dirty="0">
              <a:solidFill>
                <a:srgbClr val="595959"/>
              </a:solidFill>
              <a:latin typeface="Courier New" pitchFamily="49" charset="0"/>
              <a:ea typeface="楷体" pitchFamily="49" charset="-122"/>
              <a:cs typeface="Courier New" pitchFamily="49" charset="0"/>
            </a:endParaRPr>
          </a:p>
        </p:txBody>
      </p:sp>
      <p:grpSp>
        <p:nvGrpSpPr>
          <p:cNvPr id="10" name="组合 29"/>
          <p:cNvGrpSpPr/>
          <p:nvPr/>
        </p:nvGrpSpPr>
        <p:grpSpPr>
          <a:xfrm>
            <a:off x="52186" y="3547540"/>
            <a:ext cx="2560316" cy="1673070"/>
            <a:chOff x="0" y="4455564"/>
            <a:chExt cx="2560316" cy="897488"/>
          </a:xfrm>
        </p:grpSpPr>
        <p:sp>
          <p:nvSpPr>
            <p:cNvPr id="11" name="下箭头​​ 9"/>
            <p:cNvSpPr/>
            <p:nvPr/>
          </p:nvSpPr>
          <p:spPr>
            <a:xfrm>
              <a:off x="228600" y="4455564"/>
              <a:ext cx="2015670" cy="649836"/>
            </a:xfrm>
            <a:prstGeom prst="downArrow">
              <a:avLst>
                <a:gd name="adj1" fmla="val 50000"/>
                <a:gd name="adj2" fmla="val 42077"/>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400" dirty="0" smtClean="0">
                  <a:latin typeface="Arial" pitchFamily="34" charset="0"/>
                  <a:ea typeface="楷体" pitchFamily="49" charset="-122"/>
                  <a:cs typeface="Arial" pitchFamily="34" charset="0"/>
                </a:rPr>
                <a:t>inf.js</a:t>
              </a:r>
              <a:endParaRPr lang="en-US" altLang="zh-CN" dirty="0" smtClean="0">
                <a:latin typeface="Arial" pitchFamily="34" charset="0"/>
                <a:ea typeface="楷体" pitchFamily="49" charset="-122"/>
                <a:cs typeface="Arial" pitchFamily="34" charset="0"/>
              </a:endParaRPr>
            </a:p>
          </p:txBody>
        </p:sp>
        <p:sp>
          <p:nvSpPr>
            <p:cNvPr id="12" name="TextBox 11"/>
            <p:cNvSpPr txBox="1"/>
            <p:nvPr/>
          </p:nvSpPr>
          <p:spPr>
            <a:xfrm>
              <a:off x="0" y="5105400"/>
              <a:ext cx="2560316" cy="247652"/>
            </a:xfrm>
            <a:prstGeom prst="rect">
              <a:avLst/>
            </a:prstGeom>
            <a:noFill/>
          </p:spPr>
          <p:txBody>
            <a:bodyPr wrap="none" rtlCol="0">
              <a:spAutoFit/>
            </a:bodyPr>
            <a:lstStyle/>
            <a:p>
              <a:r>
                <a:rPr lang="en-US" altLang="zh-CN" sz="2400" b="1" dirty="0" err="1" smtClean="0">
                  <a:solidFill>
                    <a:srgbClr val="488FCD"/>
                  </a:solidFill>
                  <a:latin typeface="Arial" pitchFamily="34" charset="0"/>
                  <a:ea typeface="楷体" pitchFamily="49" charset="-122"/>
                  <a:cs typeface="Arial" pitchFamily="34" charset="0"/>
                </a:rPr>
                <a:t>document.write</a:t>
              </a:r>
              <a:r>
                <a:rPr lang="en-US" altLang="zh-CN" sz="2400" b="1" dirty="0">
                  <a:solidFill>
                    <a:srgbClr val="488FCD"/>
                  </a:solidFill>
                  <a:latin typeface="Arial" pitchFamily="34" charset="0"/>
                  <a:ea typeface="楷体" pitchFamily="49" charset="-122"/>
                  <a:cs typeface="Arial" pitchFamily="34" charset="0"/>
                </a:rPr>
                <a:t>:</a:t>
              </a:r>
              <a:endParaRPr lang="zh-CN" altLang="en-US" sz="2400" b="1" dirty="0">
                <a:solidFill>
                  <a:srgbClr val="488FCD"/>
                </a:solidFill>
                <a:latin typeface="Arial" pitchFamily="34" charset="0"/>
                <a:ea typeface="楷体" pitchFamily="49" charset="-122"/>
                <a:cs typeface="Arial" pitchFamily="34" charset="0"/>
              </a:endParaRPr>
            </a:p>
          </p:txBody>
        </p:sp>
      </p:grpSp>
      <p:sp>
        <p:nvSpPr>
          <p:cNvPr id="3" name="Rectangle 2"/>
          <p:cNvSpPr/>
          <p:nvPr/>
        </p:nvSpPr>
        <p:spPr>
          <a:xfrm>
            <a:off x="6009990" y="1403184"/>
            <a:ext cx="53564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endParaRPr lang="en-US" altLang="zh-CN"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3" name="Rectangle 12"/>
          <p:cNvSpPr/>
          <p:nvPr/>
        </p:nvSpPr>
        <p:spPr>
          <a:xfrm>
            <a:off x="3096236" y="5220610"/>
            <a:ext cx="53564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p>
        </p:txBody>
      </p:sp>
      <p:pic>
        <p:nvPicPr>
          <p:cNvPr id="4" name="Picture 3"/>
          <p:cNvPicPr>
            <a:picLocks noChangeAspect="1"/>
          </p:cNvPicPr>
          <p:nvPr/>
        </p:nvPicPr>
        <p:blipFill>
          <a:blip r:embed="rId3"/>
          <a:stretch>
            <a:fillRect/>
          </a:stretch>
        </p:blipFill>
        <p:spPr>
          <a:xfrm>
            <a:off x="4721734" y="2733404"/>
            <a:ext cx="3834328" cy="3247440"/>
          </a:xfrm>
          <a:prstGeom prst="rect">
            <a:avLst/>
          </a:prstGeom>
        </p:spPr>
      </p:pic>
      <p:sp>
        <p:nvSpPr>
          <p:cNvPr id="14" name="Rectangle 13"/>
          <p:cNvSpPr/>
          <p:nvPr/>
        </p:nvSpPr>
        <p:spPr>
          <a:xfrm>
            <a:off x="8157180" y="2005455"/>
            <a:ext cx="53564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p>
        </p:txBody>
      </p:sp>
    </p:spTree>
    <p:extLst>
      <p:ext uri="{BB962C8B-B14F-4D97-AF65-F5344CB8AC3E}">
        <p14:creationId xmlns:p14="http://schemas.microsoft.com/office/powerpoint/2010/main" val="7886774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3"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671" y="310468"/>
            <a:ext cx="8396013" cy="596278"/>
          </a:xfrm>
        </p:spPr>
        <p:txBody>
          <a:bodyPr>
            <a:normAutofit/>
          </a:bodyPr>
          <a:lstStyle/>
          <a:p>
            <a:r>
              <a:rPr lang="en-US" altLang="zh-CN" sz="2800" dirty="0" smtClean="0"/>
              <a:t>WPO</a:t>
            </a:r>
            <a:r>
              <a:rPr lang="zh-CN" altLang="en-US" sz="2800" dirty="0" smtClean="0"/>
              <a:t>是什么</a:t>
            </a:r>
            <a:endParaRPr lang="en-US" sz="2800" dirty="0"/>
          </a:p>
        </p:txBody>
      </p:sp>
      <p:pic>
        <p:nvPicPr>
          <p:cNvPr id="4" name="Picture 3"/>
          <p:cNvPicPr>
            <a:picLocks noChangeAspect="1"/>
          </p:cNvPicPr>
          <p:nvPr/>
        </p:nvPicPr>
        <p:blipFill>
          <a:blip r:embed="rId3"/>
          <a:stretch>
            <a:fillRect/>
          </a:stretch>
        </p:blipFill>
        <p:spPr>
          <a:xfrm>
            <a:off x="169339" y="2240313"/>
            <a:ext cx="8868407" cy="1815252"/>
          </a:xfrm>
          <a:prstGeom prst="rect">
            <a:avLst/>
          </a:prstGeom>
        </p:spPr>
      </p:pic>
      <p:sp>
        <p:nvSpPr>
          <p:cNvPr id="8" name="TextBox 7"/>
          <p:cNvSpPr txBox="1"/>
          <p:nvPr/>
        </p:nvSpPr>
        <p:spPr>
          <a:xfrm>
            <a:off x="404671" y="4055565"/>
            <a:ext cx="1403599" cy="461665"/>
          </a:xfrm>
          <a:prstGeom prst="rect">
            <a:avLst/>
          </a:prstGeom>
          <a:noFill/>
        </p:spPr>
        <p:txBody>
          <a:bodyPr wrap="none" rtlCol="0">
            <a:spAutoFit/>
          </a:bodyPr>
          <a:lstStyle/>
          <a:p>
            <a:r>
              <a:rPr lang="zh-CN" altLang="en-US" sz="2400" b="1" dirty="0" smtClean="0">
                <a:solidFill>
                  <a:srgbClr val="488FCD"/>
                </a:solidFill>
                <a:latin typeface="Arial" pitchFamily="34" charset="0"/>
                <a:ea typeface="楷体" pitchFamily="49" charset="-122"/>
                <a:cs typeface="Arial" pitchFamily="34" charset="0"/>
              </a:rPr>
              <a:t>渲染流畅</a:t>
            </a:r>
            <a:endParaRPr lang="zh-CN" altLang="en-US" sz="2400" b="1" dirty="0">
              <a:solidFill>
                <a:srgbClr val="488FCD"/>
              </a:solidFill>
              <a:latin typeface="Arial" pitchFamily="34" charset="0"/>
              <a:ea typeface="楷体" pitchFamily="49" charset="-122"/>
              <a:cs typeface="Arial" pitchFamily="34" charset="0"/>
            </a:endParaRPr>
          </a:p>
        </p:txBody>
      </p:sp>
      <p:sp>
        <p:nvSpPr>
          <p:cNvPr id="9" name="TextBox 8"/>
          <p:cNvSpPr txBox="1"/>
          <p:nvPr/>
        </p:nvSpPr>
        <p:spPr>
          <a:xfrm>
            <a:off x="7181716" y="4088848"/>
            <a:ext cx="1415772" cy="461665"/>
          </a:xfrm>
          <a:prstGeom prst="rect">
            <a:avLst/>
          </a:prstGeom>
          <a:noFill/>
        </p:spPr>
        <p:txBody>
          <a:bodyPr wrap="none" rtlCol="0">
            <a:spAutoFit/>
          </a:bodyPr>
          <a:lstStyle/>
          <a:p>
            <a:r>
              <a:rPr lang="zh-CN" altLang="en-US" sz="2400" b="1" dirty="0" smtClean="0">
                <a:solidFill>
                  <a:srgbClr val="488FCD"/>
                </a:solidFill>
                <a:latin typeface="Arial" pitchFamily="34" charset="0"/>
                <a:ea typeface="楷体" pitchFamily="49" charset="-122"/>
                <a:cs typeface="Arial" pitchFamily="34" charset="0"/>
              </a:rPr>
              <a:t>展现迅速</a:t>
            </a:r>
            <a:endParaRPr lang="zh-CN" altLang="en-US" sz="2400" b="1" dirty="0">
              <a:solidFill>
                <a:srgbClr val="488FCD"/>
              </a:solidFill>
              <a:latin typeface="Arial" pitchFamily="34" charset="0"/>
              <a:ea typeface="楷体" pitchFamily="49" charset="-122"/>
              <a:cs typeface="Arial" pitchFamily="34" charset="0"/>
            </a:endParaRPr>
          </a:p>
        </p:txBody>
      </p:sp>
    </p:spTree>
    <p:extLst>
      <p:ext uri="{BB962C8B-B14F-4D97-AF65-F5344CB8AC3E}">
        <p14:creationId xmlns:p14="http://schemas.microsoft.com/office/powerpoint/2010/main" val="113634088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2630</TotalTime>
  <Words>2258</Words>
  <Application>Microsoft Macintosh PowerPoint</Application>
  <PresentationFormat>On-screen Show (4:3)</PresentationFormat>
  <Paragraphs>350</Paragraphs>
  <Slides>53</Slides>
  <Notes>21</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主题</vt:lpstr>
      <vt:lpstr>PowerPoint Presentation</vt:lpstr>
      <vt:lpstr>关于我</vt:lpstr>
      <vt:lpstr>PowerPoint Presentation</vt:lpstr>
      <vt:lpstr>淘宝广告 是一个完备的商业生态系统</vt:lpstr>
      <vt:lpstr>前端 是整个广告系统中的一环</vt:lpstr>
      <vt:lpstr>在一个完备的系统里前端如何自处如何与后台互动</vt:lpstr>
      <vt:lpstr>PowerPoint Presentation</vt:lpstr>
      <vt:lpstr>广告展现流程</vt:lpstr>
      <vt:lpstr>WPO是什么</vt:lpstr>
      <vt:lpstr>3PO的核心是去除脚本阻滞</vt:lpstr>
      <vt:lpstr>PowerPoint Presentation</vt:lpstr>
      <vt:lpstr>3PO@Velocity</vt:lpstr>
      <vt:lpstr>核心问题</vt:lpstr>
      <vt:lpstr>PowerPoint Presentation</vt:lpstr>
      <vt:lpstr>改变的时机 -- 2010年淘宝广告新产品</vt:lpstr>
      <vt:lpstr>Tanx广告埋点代码</vt:lpstr>
      <vt:lpstr>2010Velocity北京的分享集中在这个改变上</vt:lpstr>
      <vt:lpstr>为什么还有阻滞的代码</vt:lpstr>
      <vt:lpstr>真的无解么？</vt:lpstr>
      <vt:lpstr>无奈。。</vt:lpstr>
      <vt:lpstr>淘宝首页焦点图广告投放</vt:lpstr>
      <vt:lpstr>动态广告引擎输出内容重构</vt:lpstr>
      <vt:lpstr>迂回解决旧发布代码中的阻滞问题</vt:lpstr>
      <vt:lpstr>PowerPoint Presentation</vt:lpstr>
      <vt:lpstr>PowerPoint Presentation</vt:lpstr>
      <vt:lpstr>重新思考类库能带给第三方什么</vt:lpstr>
      <vt:lpstr>当Loader遇到第三方内容开发</vt:lpstr>
      <vt:lpstr>PowerPoint Presentation</vt:lpstr>
      <vt:lpstr>PowerPoint Presentation</vt:lpstr>
      <vt:lpstr>当Loader遇到第三方内容开发</vt:lpstr>
      <vt:lpstr>充分利用KsLite的预编译时间窗口</vt:lpstr>
      <vt:lpstr>小结一下</vt:lpstr>
      <vt:lpstr>PowerPoint Presentation</vt:lpstr>
      <vt:lpstr>富交互类广告创意逐步增加带来的问题</vt:lpstr>
      <vt:lpstr>关于创意展现的一份古老的设计文档</vt:lpstr>
      <vt:lpstr>PowerPoint Presentation</vt:lpstr>
      <vt:lpstr>Widget Platform两次实现之BannerMaker</vt:lpstr>
      <vt:lpstr>BannerMaker基本实现、性能优化</vt:lpstr>
      <vt:lpstr>BannerMaker的问题</vt:lpstr>
      <vt:lpstr>创意中心</vt:lpstr>
      <vt:lpstr>PowerPoint Presentation</vt:lpstr>
      <vt:lpstr>PowerPoint Presentation</vt:lpstr>
      <vt:lpstr>PowerPoint Presentation</vt:lpstr>
      <vt:lpstr>PowerPoint Presentation</vt:lpstr>
      <vt:lpstr>高性能的创意</vt:lpstr>
      <vt:lpstr>高性能的创意轻盈稳定如一张静态图片</vt:lpstr>
      <vt:lpstr>创意中心 – 稳定高速发展产品线下的精细运作</vt:lpstr>
      <vt:lpstr>每日数十亿创意PV -- 大淘宝技术体系的直接受益者</vt:lpstr>
      <vt:lpstr>PowerPoint Presentation</vt:lpstr>
      <vt:lpstr>这些年我们做的不多</vt:lpstr>
      <vt:lpstr>产品生态当中的前端</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 kinglly</dc:creator>
  <cp:lastModifiedBy>穆 李</cp:lastModifiedBy>
  <cp:revision>777</cp:revision>
  <dcterms:created xsi:type="dcterms:W3CDTF">2012-04-11T05:36:24Z</dcterms:created>
  <dcterms:modified xsi:type="dcterms:W3CDTF">2012-07-06T05:39:48Z</dcterms:modified>
</cp:coreProperties>
</file>